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32"/>
  </p:notesMasterIdLst>
  <p:sldIdLst>
    <p:sldId id="258" r:id="rId10"/>
    <p:sldId id="260" r:id="rId11"/>
    <p:sldId id="309" r:id="rId12"/>
    <p:sldId id="263" r:id="rId13"/>
    <p:sldId id="265" r:id="rId14"/>
    <p:sldId id="310" r:id="rId15"/>
    <p:sldId id="269" r:id="rId16"/>
    <p:sldId id="270" r:id="rId17"/>
    <p:sldId id="304" r:id="rId18"/>
    <p:sldId id="274" r:id="rId19"/>
    <p:sldId id="293" r:id="rId20"/>
    <p:sldId id="296" r:id="rId21"/>
    <p:sldId id="280" r:id="rId22"/>
    <p:sldId id="282" r:id="rId23"/>
    <p:sldId id="285" r:id="rId24"/>
    <p:sldId id="286" r:id="rId25"/>
    <p:sldId id="281" r:id="rId26"/>
    <p:sldId id="288" r:id="rId27"/>
    <p:sldId id="318" r:id="rId28"/>
    <p:sldId id="292" r:id="rId29"/>
    <p:sldId id="325" r:id="rId30"/>
    <p:sldId id="279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Daly" initials="K" lastIdx="13" clrIdx="0"/>
  <p:cmAuthor id="1" name="Bonilla, Edgar" initials="EB" lastIdx="2" clrIdx="1"/>
  <p:cmAuthor id="2" name="Solina Lindahl" initials="SL" lastIdx="1" clrIdx="2"/>
  <p:cmAuthor id="3" name="hbadmin" initials="h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F5050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0053" autoAdjust="0"/>
  </p:normalViewPr>
  <p:slideViewPr>
    <p:cSldViewPr>
      <p:cViewPr varScale="1">
        <p:scale>
          <a:sx n="91" d="100"/>
          <a:sy n="91" d="100"/>
        </p:scale>
        <p:origin x="-5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21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59FF-80F7-4332-870C-47E26A14FF24}" type="datetimeFigureOut">
              <a:rPr lang="en-US" smtClean="0"/>
              <a:pPr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3CC4-7D66-488C-B2D0-87C4FE5AF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482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EFBF0-3187-4E91-96EE-BAE566F98964}" type="slidenum">
              <a:rPr lang="en-US"/>
              <a:pPr/>
              <a:t>4</a:t>
            </a:fld>
            <a:endParaRPr lang="en-US"/>
          </a:p>
        </p:txBody>
      </p:sp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940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892AA-6147-47EE-91AA-20E91C2A4E30}" type="slidenum">
              <a:rPr lang="en-US"/>
              <a:pPr/>
              <a:t>18</a:t>
            </a:fld>
            <a:endParaRPr lang="en-US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098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69E3B-AE60-47C9-9FD6-D64F4BF1CECF}" type="slidenum">
              <a:rPr lang="en-US"/>
              <a:pPr/>
              <a:t>20</a:t>
            </a:fld>
            <a:endParaRPr lang="en-US"/>
          </a:p>
        </p:txBody>
      </p:sp>
      <p:sp>
        <p:nvSpPr>
          <p:cNvPr id="55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317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9C53B6-08D7-417F-99A4-034D1DEC341E}" type="slidenum">
              <a:rPr lang="en-US"/>
              <a:pPr/>
              <a:t>21</a:t>
            </a:fld>
            <a:endParaRPr lang="en-US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3933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02D185-A6E0-4184-8814-D369A9F1671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7160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A8F658-64DC-48BE-B612-614B4826E5F1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964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95275" lvl="1" indent="-231775" eaLnBrk="1" hangingPunct="1">
              <a:spcBef>
                <a:spcPct val="0"/>
              </a:spcBef>
            </a:pPr>
            <a:endParaRPr lang="en-US" sz="440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9C2DC9-3D16-44E5-B434-78202108F1B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16604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47DFD7-A5FA-47C0-8283-5F9F407D9318}" type="slidenum">
              <a:rPr lang="en-US"/>
              <a:pPr/>
              <a:t>12</a:t>
            </a:fld>
            <a:endParaRPr lang="en-US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223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270AA-32B1-4757-ABD4-618DBFFDA9F2}" type="slidenum">
              <a:rPr lang="en-US"/>
              <a:pPr/>
              <a:t>14</a:t>
            </a:fld>
            <a:endParaRPr lang="en-US"/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43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4E494-C73D-4E69-8C2E-1A73A5DD8E65}" type="slidenum">
              <a:rPr lang="en-US"/>
              <a:pPr/>
              <a:t>15</a:t>
            </a:fld>
            <a:endParaRPr lang="en-US"/>
          </a:p>
        </p:txBody>
      </p:sp>
      <p:sp>
        <p:nvSpPr>
          <p:cNvPr id="71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73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62452B-0914-4AB1-BE8F-E63427BA0EBF}" type="slidenum">
              <a:rPr lang="en-US"/>
              <a:pPr/>
              <a:t>16</a:t>
            </a:fld>
            <a:endParaRPr lang="en-US"/>
          </a:p>
        </p:txBody>
      </p:sp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5490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0A994-AC56-472E-9081-F40733267BF6}" type="slidenum">
              <a:rPr lang="en-US"/>
              <a:pPr/>
              <a:t>17</a:t>
            </a:fld>
            <a:endParaRPr lang="en-US"/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615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521404"/>
            <a:ext cx="31670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16(31)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10200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8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Inflation, Disinflation, </a:t>
            </a:r>
          </a:p>
          <a:p>
            <a:r>
              <a:rPr lang="en-US" sz="48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and Deflation </a:t>
            </a:r>
            <a:endParaRPr lang="en-US" sz="40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6064196"/>
            <a:ext cx="9144000" cy="0"/>
          </a:xfrm>
          <a:prstGeom prst="line">
            <a:avLst/>
          </a:prstGeom>
          <a:ln w="5715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4B164A-9140-40C6-83D4-B39DB7C38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274458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671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625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653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slide" Target="../slides/slide1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slide" Target="../slides/slide1.xml"/><Relationship Id="rId4" Type="http://schemas.openxmlformats.org/officeDocument/2006/relationships/image" Target="../media/image1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slide" Target="../slides/slide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slide" Target="../slides/slide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Relationship Id="rId4" Type="http://schemas.openxmlformats.org/officeDocument/2006/relationships/slide" Target="../slides/slid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7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7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90" r:id="rId4"/>
    <p:sldLayoutId id="2147483691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upload.wikimedia.org/wikipedia/commons/8/83/Mugabecloseup2008.jp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265237"/>
            <a:ext cx="8991600" cy="4754563"/>
          </a:xfrm>
        </p:spPr>
        <p:txBody>
          <a:bodyPr/>
          <a:lstStyle/>
          <a:p>
            <a:pPr marL="347663" indent="-228600">
              <a:buBlip>
                <a:blip r:embed="rId2"/>
              </a:buBlip>
            </a:pPr>
            <a:r>
              <a:rPr lang="en-US" sz="2200" dirty="0" smtClean="0">
                <a:hlinkClick r:id="rId3" action="ppaction://hlinksldjump"/>
              </a:rPr>
              <a:t>Inflation tax </a:t>
            </a:r>
            <a:r>
              <a:rPr lang="en-US" sz="2200" b="0" dirty="0" smtClean="0"/>
              <a:t>: printing </a:t>
            </a:r>
            <a:r>
              <a:rPr lang="en-US" sz="2200" b="0" dirty="0"/>
              <a:t>money can lead to </a:t>
            </a:r>
            <a:r>
              <a:rPr lang="en-US" sz="2200" b="0" dirty="0" smtClean="0"/>
              <a:t>high rates </a:t>
            </a:r>
            <a:r>
              <a:rPr lang="en-US" sz="2200" b="0" dirty="0"/>
              <a:t>of </a:t>
            </a:r>
            <a:r>
              <a:rPr lang="en-US" sz="2200" b="0" dirty="0" smtClean="0"/>
              <a:t>inflation</a:t>
            </a:r>
            <a:endParaRPr lang="en-US" sz="2200" b="0" dirty="0"/>
          </a:p>
          <a:p>
            <a:pPr marL="347663" indent="-228600">
              <a:buBlip>
                <a:blip r:embed="rId2"/>
              </a:buBlip>
            </a:pPr>
            <a:r>
              <a:rPr lang="en-US" sz="2200" dirty="0" smtClean="0">
                <a:hlinkClick r:id="rId4" action="ppaction://hlinksldjump"/>
              </a:rPr>
              <a:t>Phillips </a:t>
            </a:r>
            <a:r>
              <a:rPr lang="en-US" sz="2200" dirty="0">
                <a:hlinkClick r:id="rId4" action="ppaction://hlinksldjump"/>
              </a:rPr>
              <a:t>curve </a:t>
            </a:r>
            <a:r>
              <a:rPr lang="en-US" sz="2200" dirty="0" smtClean="0"/>
              <a:t>: </a:t>
            </a:r>
            <a:r>
              <a:rPr lang="en-US" sz="2200" b="0" dirty="0" smtClean="0"/>
              <a:t>short-run trade-off between </a:t>
            </a:r>
            <a:r>
              <a:rPr lang="en-US" sz="2200" b="0" dirty="0"/>
              <a:t>inflation </a:t>
            </a:r>
            <a:r>
              <a:rPr lang="en-US" sz="2200" b="0" dirty="0" smtClean="0"/>
              <a:t>&amp; unemployment</a:t>
            </a:r>
            <a:endParaRPr lang="en-US" sz="2200" b="0" dirty="0"/>
          </a:p>
          <a:p>
            <a:pPr marL="347663" indent="-228600">
              <a:buBlip>
                <a:blip r:embed="rId2"/>
              </a:buBlip>
            </a:pPr>
            <a:r>
              <a:rPr lang="en-US" sz="2200" b="0" dirty="0" err="1" smtClean="0"/>
              <a:t>Okun’s</a:t>
            </a:r>
            <a:r>
              <a:rPr lang="en-US" sz="2200" b="0" dirty="0" smtClean="0"/>
              <a:t> Law: unemployment and output gap</a:t>
            </a:r>
            <a:endParaRPr lang="en-US" sz="2200" b="0" dirty="0"/>
          </a:p>
          <a:p>
            <a:pPr marL="347663" indent="-228600">
              <a:buBlip>
                <a:blip r:embed="rId2"/>
              </a:buBlip>
            </a:pPr>
            <a:r>
              <a:rPr lang="en-US" sz="2200" u="sng" dirty="0" smtClean="0"/>
              <a:t>Debt Deflation </a:t>
            </a:r>
            <a:r>
              <a:rPr lang="en-US" sz="2200" dirty="0"/>
              <a:t>is a problem </a:t>
            </a:r>
            <a:r>
              <a:rPr lang="en-US" sz="2200" dirty="0" smtClean="0"/>
              <a:t>; </a:t>
            </a:r>
            <a:r>
              <a:rPr lang="en-US" sz="2200" b="0" dirty="0" smtClean="0"/>
              <a:t>policy makers prefer </a:t>
            </a:r>
            <a:r>
              <a:rPr lang="en-US" sz="2200" b="0" dirty="0"/>
              <a:t>a </a:t>
            </a:r>
            <a:r>
              <a:rPr lang="en-US" sz="2200" b="0" dirty="0" smtClean="0"/>
              <a:t>low, positive inflation rate, rather than deflation</a:t>
            </a:r>
            <a:endParaRPr lang="en-US" sz="2200" b="0" dirty="0"/>
          </a:p>
          <a:p>
            <a:pPr marL="347663" indent="-228600">
              <a:buBlip>
                <a:blip r:embed="rId2"/>
              </a:buBlip>
            </a:pPr>
            <a:r>
              <a:rPr lang="en-US" sz="2200" dirty="0" smtClean="0">
                <a:hlinkClick r:id="" action="ppaction://noaction"/>
              </a:rPr>
              <a:t>The zero </a:t>
            </a:r>
            <a:r>
              <a:rPr lang="en-US" sz="2200" dirty="0">
                <a:hlinkClick r:id="" action="ppaction://noaction"/>
              </a:rPr>
              <a:t>bound </a:t>
            </a:r>
            <a:r>
              <a:rPr lang="en-US" sz="2200" dirty="0" smtClean="0"/>
              <a:t>on nominal interest rate</a:t>
            </a:r>
          </a:p>
          <a:p>
            <a:pPr marL="347663" indent="-228600">
              <a:buBlip>
                <a:blip r:embed="rId2"/>
              </a:buBlip>
            </a:pPr>
            <a:r>
              <a:rPr lang="en-US" sz="2200" b="0" dirty="0" smtClean="0"/>
              <a:t>The danger </a:t>
            </a:r>
            <a:r>
              <a:rPr lang="en-US" sz="2200" b="0" dirty="0"/>
              <a:t>a </a:t>
            </a:r>
            <a:r>
              <a:rPr lang="en-US" sz="2200" u="sng" dirty="0"/>
              <a:t>liquidity trap</a:t>
            </a:r>
            <a:r>
              <a:rPr lang="en-US" sz="22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5" action="ppaction://hlinksldjump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5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6413" y="6210300"/>
            <a:ext cx="635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  <a:hlinkClick r:id="rId6" action="ppaction://hlinksldjump"/>
              </a:rPr>
              <a:t>To Video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36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Moderate Inflation and Disinflation</a:t>
            </a:r>
          </a:p>
        </p:txBody>
      </p:sp>
      <p:sp>
        <p:nvSpPr>
          <p:cNvPr id="636931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067800" cy="3886200"/>
          </a:xfrm>
        </p:spPr>
        <p:txBody>
          <a:bodyPr>
            <a:noAutofit/>
          </a:bodyPr>
          <a:lstStyle/>
          <a:p>
            <a:r>
              <a:rPr lang="en-US" sz="2400" dirty="0"/>
              <a:t>The governments of wealthy, </a:t>
            </a:r>
            <a:r>
              <a:rPr lang="en-US" sz="2400" dirty="0" smtClean="0"/>
              <a:t>politically-stable </a:t>
            </a:r>
            <a:r>
              <a:rPr lang="en-US" sz="2400" dirty="0"/>
              <a:t>countries like the United States and Britain don’t find themselves forced to print money to pay their bills.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Yet over the past 40 years both countries, along with a number of other nations, have </a:t>
            </a:r>
            <a:r>
              <a:rPr lang="en-US" sz="2400" dirty="0" smtClean="0">
                <a:solidFill>
                  <a:srgbClr val="0070C0"/>
                </a:solidFill>
              </a:rPr>
              <a:t>had uncomfortable </a:t>
            </a:r>
            <a:r>
              <a:rPr lang="en-US" sz="2400" dirty="0">
                <a:solidFill>
                  <a:srgbClr val="0070C0"/>
                </a:solidFill>
              </a:rPr>
              <a:t>episodes of inflation. </a:t>
            </a:r>
          </a:p>
        </p:txBody>
      </p:sp>
      <p:pic>
        <p:nvPicPr>
          <p:cNvPr id="5" name="Picture 2" descr="C:\Users\solina\Dropbox\Krugman 3e Dynamic PPTs\Krugman 3e material\Images_High Res\CH31\CH31\Krug3e_31UN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5410200" cy="294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418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Debt Deflation</a:t>
            </a:r>
            <a:endParaRPr lang="en-US" spc="0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839200" cy="3276600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b="1" i="1" dirty="0" smtClean="0"/>
              <a:t>If Inflation is a problem, </a:t>
            </a:r>
            <a:r>
              <a:rPr lang="en-US" sz="1600" b="1" i="1" u="sng" dirty="0" smtClean="0"/>
              <a:t>Deflation</a:t>
            </a:r>
            <a:r>
              <a:rPr lang="en-US" sz="1600" b="1" i="1" dirty="0" smtClean="0"/>
              <a:t> brings another problem: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400" b="1" i="1" dirty="0" smtClean="0"/>
              <a:t>For those who have debt (home loans, credit card loans, student loans), a deflation means the </a:t>
            </a:r>
            <a:r>
              <a:rPr lang="en-US" sz="1400" i="1" dirty="0" smtClean="0"/>
              <a:t>real </a:t>
            </a:r>
            <a:r>
              <a:rPr lang="en-US" sz="1400" b="1" i="1" dirty="0" smtClean="0"/>
              <a:t>interest rates the borrower has to pay will be higher.</a:t>
            </a:r>
            <a:endParaRPr lang="en-US" sz="1600" b="1" i="1" dirty="0" smtClean="0"/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Nominal interest rate - Real interest rate = inflation rate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Or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Real interest rate = Nominal interest – inflation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If Deflation is 2% due to the Housing crisis, when mortgage (nominal) rate was 6%;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the Real mortgage rate is: 6% - (-2%) = 8%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i="1" dirty="0" smtClean="0"/>
              <a:t>Since </a:t>
            </a:r>
            <a:r>
              <a:rPr lang="en-US" sz="1600" i="1" dirty="0" smtClean="0">
                <a:solidFill>
                  <a:srgbClr val="FF0000"/>
                </a:solidFill>
              </a:rPr>
              <a:t>deflation is a </a:t>
            </a:r>
            <a:r>
              <a:rPr lang="en-US" sz="1600" i="1" u="sng" dirty="0" smtClean="0">
                <a:solidFill>
                  <a:srgbClr val="FF0000"/>
                </a:solidFill>
              </a:rPr>
              <a:t>negative </a:t>
            </a:r>
            <a:r>
              <a:rPr lang="en-US" sz="1600" i="1" dirty="0" smtClean="0">
                <a:solidFill>
                  <a:srgbClr val="FF0000"/>
                </a:solidFill>
              </a:rPr>
              <a:t>inflation</a:t>
            </a:r>
            <a:r>
              <a:rPr lang="en-US" sz="1600" i="1" dirty="0" smtClean="0"/>
              <a:t>, Real interest rate  is higher; purchasing power is lower, thus  households would reduce spending on Consumption, and  Total Output (GDP) reduced.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800" b="1" i="1" dirty="0" smtClean="0">
                <a:solidFill>
                  <a:srgbClr val="990033"/>
                </a:solidFill>
              </a:rPr>
              <a:t>Debt deflation:</a:t>
            </a:r>
            <a:r>
              <a:rPr lang="en-US" sz="1800" dirty="0" smtClean="0"/>
              <a:t> </a:t>
            </a:r>
            <a:r>
              <a:rPr lang="en-US" sz="1800" dirty="0"/>
              <a:t>the reduction in </a:t>
            </a:r>
            <a:r>
              <a:rPr lang="en-US" sz="1800" dirty="0" smtClean="0"/>
              <a:t>GDP arising </a:t>
            </a:r>
            <a:r>
              <a:rPr lang="en-US" sz="1800" dirty="0"/>
              <a:t>from the </a:t>
            </a:r>
            <a:r>
              <a:rPr lang="en-US" sz="1800" dirty="0">
                <a:solidFill>
                  <a:srgbClr val="0070C0"/>
                </a:solidFill>
              </a:rPr>
              <a:t>increase in the </a:t>
            </a:r>
            <a:r>
              <a:rPr lang="en-US" sz="1800" u="sng" dirty="0">
                <a:solidFill>
                  <a:srgbClr val="0070C0"/>
                </a:solidFill>
              </a:rPr>
              <a:t>real </a:t>
            </a:r>
            <a:r>
              <a:rPr lang="en-US" sz="1800" dirty="0">
                <a:solidFill>
                  <a:srgbClr val="0070C0"/>
                </a:solidFill>
              </a:rPr>
              <a:t>burden of outstanding debt </a:t>
            </a:r>
            <a:r>
              <a:rPr lang="en-US" sz="1800" dirty="0"/>
              <a:t>caused by deflation</a:t>
            </a:r>
            <a:r>
              <a:rPr lang="en-US" sz="1800" dirty="0" smtClean="0"/>
              <a:t>.  </a:t>
            </a:r>
            <a:endParaRPr lang="en-US" sz="1600" dirty="0"/>
          </a:p>
        </p:txBody>
      </p:sp>
      <p:pic>
        <p:nvPicPr>
          <p:cNvPr id="26626" name="Picture 2" descr="http://blog-pfm.imf.org/.a/6a00e54ef005958834010536d193e1970c-8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39285"/>
            <a:ext cx="4439140" cy="22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1298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6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Japan’s Lost </a:t>
            </a:r>
            <a:r>
              <a:rPr lang="en-US" spc="0" dirty="0" smtClean="0"/>
              <a:t>Decade &amp; Deflation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00" y="924465"/>
            <a:ext cx="8839200" cy="1419517"/>
          </a:xfrm>
        </p:spPr>
        <p:txBody>
          <a:bodyPr>
            <a:normAutofit lnSpcReduction="10000"/>
          </a:bodyPr>
          <a:lstStyle/>
          <a:p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After the 1980s housing and property boom went bust, Japan fell into persistent deflation.  Monetary policy (Money supply and interest rates policy) can go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 so 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far.  A period of “liquidity trap” and zero interest rate (even negative at times).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362" name="Picture 2" descr="C:\Users\solina\Dropbox\Krugman 3e Dynamic PPTs\Krugman 3e material\Images_High Res\CH31\CH31\Krug3e_fig_31_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670" y="2343982"/>
            <a:ext cx="7589500" cy="42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74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0" dirty="0" smtClean="0"/>
              <a:t>Short-Run </a:t>
            </a:r>
            <a:r>
              <a:rPr lang="en-US" spc="0" dirty="0"/>
              <a:t>Phillips Curve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990033"/>
                </a:solidFill>
              </a:rPr>
              <a:t>short-run Phillips </a:t>
            </a:r>
            <a:r>
              <a:rPr lang="en-US" b="1" i="1" dirty="0" smtClean="0">
                <a:solidFill>
                  <a:srgbClr val="990033"/>
                </a:solidFill>
              </a:rPr>
              <a:t>curve: </a:t>
            </a:r>
            <a:r>
              <a:rPr lang="en-US" dirty="0" smtClean="0"/>
              <a:t> </a:t>
            </a:r>
            <a:r>
              <a:rPr lang="en-US" dirty="0"/>
              <a:t>the negative short-run relationship between the unemployment rate and the inflation rate.</a:t>
            </a:r>
          </a:p>
        </p:txBody>
      </p:sp>
      <p:pic>
        <p:nvPicPr>
          <p:cNvPr id="6" name="Picture 2" descr="C:\Users\solina\Dropbox\Krugman 3e Dynamic PPTs\Krugman 3e material\Images_High Res\CH31\CH31\Krug3e_fig_31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6705600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40660" y="5562600"/>
            <a:ext cx="23487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Source: Bureau of Labor Statistics</a:t>
            </a:r>
          </a:p>
        </p:txBody>
      </p:sp>
    </p:spTree>
    <p:extLst>
      <p:ext uri="{BB962C8B-B14F-4D97-AF65-F5344CB8AC3E}">
        <p14:creationId xmlns:p14="http://schemas.microsoft.com/office/powerpoint/2010/main" xmlns="" val="183927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5" grpId="0" build="p"/>
      <p:bldP spid="643075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0" dirty="0"/>
              <a:t>The Short-Run Phillips Curve</a:t>
            </a:r>
          </a:p>
        </p:txBody>
      </p:sp>
      <p:sp>
        <p:nvSpPr>
          <p:cNvPr id="646152" name="Freeform 8"/>
          <p:cNvSpPr>
            <a:spLocks/>
          </p:cNvSpPr>
          <p:nvPr/>
        </p:nvSpPr>
        <p:spPr bwMode="auto">
          <a:xfrm>
            <a:off x="1371599" y="1905000"/>
            <a:ext cx="2669135" cy="685800"/>
          </a:xfrm>
          <a:custGeom>
            <a:avLst/>
            <a:gdLst>
              <a:gd name="T0" fmla="*/ 399 w 399"/>
              <a:gd name="T1" fmla="*/ 108 h 138"/>
              <a:gd name="T2" fmla="*/ 373 w 399"/>
              <a:gd name="T3" fmla="*/ 138 h 138"/>
              <a:gd name="T4" fmla="*/ 26 w 399"/>
              <a:gd name="T5" fmla="*/ 138 h 138"/>
              <a:gd name="T6" fmla="*/ 0 w 399"/>
              <a:gd name="T7" fmla="*/ 108 h 138"/>
              <a:gd name="T8" fmla="*/ 0 w 399"/>
              <a:gd name="T9" fmla="*/ 31 h 138"/>
              <a:gd name="T10" fmla="*/ 26 w 399"/>
              <a:gd name="T11" fmla="*/ 0 h 138"/>
              <a:gd name="T12" fmla="*/ 373 w 399"/>
              <a:gd name="T13" fmla="*/ 0 h 138"/>
              <a:gd name="T14" fmla="*/ 399 w 399"/>
              <a:gd name="T15" fmla="*/ 31 h 138"/>
              <a:gd name="T16" fmla="*/ 399 w 399"/>
              <a:gd name="T17" fmla="*/ 10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138">
                <a:moveTo>
                  <a:pt x="399" y="108"/>
                </a:moveTo>
                <a:cubicBezTo>
                  <a:pt x="399" y="125"/>
                  <a:pt x="387" y="138"/>
                  <a:pt x="373" y="138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12" y="138"/>
                  <a:pt x="0" y="125"/>
                  <a:pt x="0" y="10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2" y="0"/>
                  <a:pt x="2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7" y="0"/>
                  <a:pt x="399" y="14"/>
                  <a:pt x="399" y="31"/>
                </a:cubicBezTo>
                <a:lnTo>
                  <a:pt x="399" y="108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3" name="Text Box 9"/>
          <p:cNvSpPr txBox="1">
            <a:spLocks noChangeArrowheads="1"/>
          </p:cNvSpPr>
          <p:nvPr/>
        </p:nvSpPr>
        <p:spPr bwMode="auto">
          <a:xfrm>
            <a:off x="1447800" y="1955225"/>
            <a:ext cx="28041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prstDash val="sysDot"/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i="1" dirty="0">
                <a:latin typeface="Myriad Pro" pitchFamily="34" charset="0"/>
              </a:rPr>
              <a:t>When </a:t>
            </a:r>
            <a:r>
              <a:rPr lang="en-US" sz="1600" i="1" dirty="0" smtClean="0">
                <a:latin typeface="Myriad Pro" pitchFamily="34" charset="0"/>
              </a:rPr>
              <a:t>the unemployment </a:t>
            </a:r>
            <a:r>
              <a:rPr lang="en-US" sz="1600" i="1" dirty="0">
                <a:latin typeface="Myriad Pro" pitchFamily="34" charset="0"/>
              </a:rPr>
              <a:t>rate is low, inflation is high.</a:t>
            </a:r>
          </a:p>
        </p:txBody>
      </p:sp>
      <p:sp>
        <p:nvSpPr>
          <p:cNvPr id="646155" name="Rectangle 11"/>
          <p:cNvSpPr>
            <a:spLocks noChangeArrowheads="1"/>
          </p:cNvSpPr>
          <p:nvPr/>
        </p:nvSpPr>
        <p:spPr bwMode="auto">
          <a:xfrm>
            <a:off x="304800" y="990600"/>
            <a:ext cx="1219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sz="1600" b="1">
              <a:latin typeface="Myriad Pro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sz="1600" b="1">
                <a:latin typeface="Myriad Pro" pitchFamily="34" charset="0"/>
              </a:rPr>
              <a:t>Inflation rate</a:t>
            </a:r>
          </a:p>
        </p:txBody>
      </p:sp>
      <p:sp>
        <p:nvSpPr>
          <p:cNvPr id="646156" name="Rectangle 12"/>
          <p:cNvSpPr>
            <a:spLocks noChangeArrowheads="1"/>
          </p:cNvSpPr>
          <p:nvPr/>
        </p:nvSpPr>
        <p:spPr bwMode="auto">
          <a:xfrm>
            <a:off x="228600" y="4479925"/>
            <a:ext cx="381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sz="1600" dirty="0">
                <a:latin typeface="Myriad Pro" pitchFamily="34" charset="0"/>
              </a:rPr>
              <a:t>0</a:t>
            </a:r>
          </a:p>
        </p:txBody>
      </p:sp>
      <p:sp>
        <p:nvSpPr>
          <p:cNvPr id="646158" name="Freeform 14"/>
          <p:cNvSpPr>
            <a:spLocks/>
          </p:cNvSpPr>
          <p:nvPr/>
        </p:nvSpPr>
        <p:spPr bwMode="auto">
          <a:xfrm>
            <a:off x="5638800" y="4800600"/>
            <a:ext cx="2667000" cy="609600"/>
          </a:xfrm>
          <a:custGeom>
            <a:avLst/>
            <a:gdLst>
              <a:gd name="T0" fmla="*/ 399 w 399"/>
              <a:gd name="T1" fmla="*/ 108 h 138"/>
              <a:gd name="T2" fmla="*/ 373 w 399"/>
              <a:gd name="T3" fmla="*/ 138 h 138"/>
              <a:gd name="T4" fmla="*/ 26 w 399"/>
              <a:gd name="T5" fmla="*/ 138 h 138"/>
              <a:gd name="T6" fmla="*/ 0 w 399"/>
              <a:gd name="T7" fmla="*/ 108 h 138"/>
              <a:gd name="T8" fmla="*/ 0 w 399"/>
              <a:gd name="T9" fmla="*/ 31 h 138"/>
              <a:gd name="T10" fmla="*/ 26 w 399"/>
              <a:gd name="T11" fmla="*/ 0 h 138"/>
              <a:gd name="T12" fmla="*/ 373 w 399"/>
              <a:gd name="T13" fmla="*/ 0 h 138"/>
              <a:gd name="T14" fmla="*/ 399 w 399"/>
              <a:gd name="T15" fmla="*/ 31 h 138"/>
              <a:gd name="T16" fmla="*/ 399 w 399"/>
              <a:gd name="T17" fmla="*/ 10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138">
                <a:moveTo>
                  <a:pt x="399" y="108"/>
                </a:moveTo>
                <a:cubicBezTo>
                  <a:pt x="399" y="125"/>
                  <a:pt x="387" y="138"/>
                  <a:pt x="373" y="138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12" y="138"/>
                  <a:pt x="0" y="125"/>
                  <a:pt x="0" y="10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2" y="0"/>
                  <a:pt x="26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7" y="0"/>
                  <a:pt x="399" y="14"/>
                  <a:pt x="399" y="31"/>
                </a:cubicBezTo>
                <a:lnTo>
                  <a:pt x="399" y="108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7" name="Rectangle 13"/>
          <p:cNvSpPr>
            <a:spLocks noChangeArrowheads="1"/>
          </p:cNvSpPr>
          <p:nvPr/>
        </p:nvSpPr>
        <p:spPr bwMode="auto">
          <a:xfrm>
            <a:off x="5638800" y="4842935"/>
            <a:ext cx="26670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prstDash val="sysDot"/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588" indent="-1588"/>
            <a:r>
              <a:rPr lang="en-US" sz="1600" i="1" dirty="0">
                <a:latin typeface="Myriad Pro" pitchFamily="34" charset="0"/>
              </a:rPr>
              <a:t>When the unemployment rate is high, inflation is low.</a:t>
            </a:r>
          </a:p>
        </p:txBody>
      </p:sp>
      <p:sp>
        <p:nvSpPr>
          <p:cNvPr id="646159" name="Rectangle 15"/>
          <p:cNvSpPr>
            <a:spLocks noChangeArrowheads="1"/>
          </p:cNvSpPr>
          <p:nvPr/>
        </p:nvSpPr>
        <p:spPr bwMode="auto">
          <a:xfrm>
            <a:off x="5867400" y="6101292"/>
            <a:ext cx="2438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endParaRPr lang="en-US" sz="1600" b="1" dirty="0">
              <a:latin typeface="Myriad Pro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Myriad Pro" pitchFamily="34" charset="0"/>
              </a:rPr>
              <a:t>Unemployment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5800" y="1828800"/>
            <a:ext cx="0" cy="4419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5800" y="6248400"/>
            <a:ext cx="38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5800" y="4648200"/>
            <a:ext cx="7132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3000" y="2476500"/>
            <a:ext cx="4724400" cy="3238500"/>
          </a:xfrm>
          <a:prstGeom prst="line">
            <a:avLst/>
          </a:prstGeom>
          <a:ln w="57150">
            <a:solidFill>
              <a:srgbClr val="FF5050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1600" y="5715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yriad Pro" pitchFamily="34" charset="0"/>
              </a:rPr>
              <a:t>Short-run Phillips curve, </a:t>
            </a:r>
            <a:r>
              <a:rPr lang="en-US" sz="1600" i="1" dirty="0" smtClean="0">
                <a:latin typeface="Myriad Pro" pitchFamily="34" charset="0"/>
              </a:rPr>
              <a:t>SRPC</a:t>
            </a:r>
            <a:endParaRPr lang="en-US" sz="1600" i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17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2" grpId="0" animBg="1"/>
      <p:bldP spid="646153" grpId="0"/>
      <p:bldP spid="646158" grpId="0" animBg="1"/>
      <p:bldP spid="64615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spc="0" dirty="0"/>
              <a:t>The Short-Run Phillips Curve and Supply Shocks</a:t>
            </a:r>
          </a:p>
        </p:txBody>
      </p:sp>
      <p:sp>
        <p:nvSpPr>
          <p:cNvPr id="718851" name="Line 3"/>
          <p:cNvSpPr>
            <a:spLocks noChangeShapeType="1"/>
          </p:cNvSpPr>
          <p:nvPr/>
        </p:nvSpPr>
        <p:spPr bwMode="auto">
          <a:xfrm>
            <a:off x="1371600" y="4265613"/>
            <a:ext cx="60309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52" name="Line 4"/>
          <p:cNvSpPr>
            <a:spLocks noChangeShapeType="1"/>
          </p:cNvSpPr>
          <p:nvPr/>
        </p:nvSpPr>
        <p:spPr bwMode="auto">
          <a:xfrm>
            <a:off x="1381125" y="6270625"/>
            <a:ext cx="16986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53" name="Line 5"/>
          <p:cNvSpPr>
            <a:spLocks noChangeShapeType="1"/>
          </p:cNvSpPr>
          <p:nvPr/>
        </p:nvSpPr>
        <p:spPr bwMode="auto">
          <a:xfrm>
            <a:off x="1371600" y="1411288"/>
            <a:ext cx="3175" cy="48498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54" name="Line 6"/>
          <p:cNvSpPr>
            <a:spLocks noChangeShapeType="1"/>
          </p:cNvSpPr>
          <p:nvPr/>
        </p:nvSpPr>
        <p:spPr bwMode="auto">
          <a:xfrm>
            <a:off x="2438400" y="2554288"/>
            <a:ext cx="3789363" cy="2668587"/>
          </a:xfrm>
          <a:prstGeom prst="line">
            <a:avLst/>
          </a:prstGeom>
          <a:noFill/>
          <a:ln w="38100">
            <a:solidFill>
              <a:srgbClr val="F3716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55" name="Rectangle 7"/>
          <p:cNvSpPr>
            <a:spLocks noChangeArrowheads="1"/>
          </p:cNvSpPr>
          <p:nvPr/>
        </p:nvSpPr>
        <p:spPr bwMode="auto">
          <a:xfrm>
            <a:off x="1152525" y="4113213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18856" name="Rectangle 8"/>
          <p:cNvSpPr>
            <a:spLocks noChangeArrowheads="1"/>
          </p:cNvSpPr>
          <p:nvPr/>
        </p:nvSpPr>
        <p:spPr bwMode="auto">
          <a:xfrm>
            <a:off x="6232524" y="5073650"/>
            <a:ext cx="7191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18858" name="Rectangle 10"/>
          <p:cNvSpPr>
            <a:spLocks noChangeArrowheads="1"/>
          </p:cNvSpPr>
          <p:nvPr/>
        </p:nvSpPr>
        <p:spPr bwMode="auto">
          <a:xfrm>
            <a:off x="474663" y="8382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Inflation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rate</a:t>
            </a:r>
          </a:p>
        </p:txBody>
      </p:sp>
      <p:sp>
        <p:nvSpPr>
          <p:cNvPr id="718859" name="Rectangle 11"/>
          <p:cNvSpPr>
            <a:spLocks noChangeArrowheads="1"/>
          </p:cNvSpPr>
          <p:nvPr/>
        </p:nvSpPr>
        <p:spPr bwMode="auto">
          <a:xfrm>
            <a:off x="6908800" y="4359275"/>
            <a:ext cx="185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Unemployment rate</a:t>
            </a:r>
          </a:p>
        </p:txBody>
      </p:sp>
      <p:grpSp>
        <p:nvGrpSpPr>
          <p:cNvPr id="718860" name="Group 12"/>
          <p:cNvGrpSpPr>
            <a:grpSpLocks/>
          </p:cNvGrpSpPr>
          <p:nvPr/>
        </p:nvGrpSpPr>
        <p:grpSpPr bwMode="auto">
          <a:xfrm>
            <a:off x="2438400" y="1600200"/>
            <a:ext cx="4598988" cy="2947988"/>
            <a:chOff x="1861" y="672"/>
            <a:chExt cx="2897" cy="1857"/>
          </a:xfrm>
        </p:grpSpPr>
        <p:sp>
          <p:nvSpPr>
            <p:cNvPr id="718861" name="Line 13"/>
            <p:cNvSpPr>
              <a:spLocks noChangeShapeType="1"/>
            </p:cNvSpPr>
            <p:nvPr/>
          </p:nvSpPr>
          <p:spPr bwMode="auto">
            <a:xfrm>
              <a:off x="1861" y="764"/>
              <a:ext cx="2387" cy="1681"/>
            </a:xfrm>
            <a:prstGeom prst="line">
              <a:avLst/>
            </a:prstGeom>
            <a:noFill/>
            <a:ln w="38100">
              <a:solidFill>
                <a:srgbClr val="F3716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62" name="Line 14"/>
            <p:cNvSpPr>
              <a:spLocks noChangeShapeType="1"/>
            </p:cNvSpPr>
            <p:nvPr/>
          </p:nvSpPr>
          <p:spPr bwMode="auto">
            <a:xfrm flipH="1">
              <a:off x="2660" y="1084"/>
              <a:ext cx="788" cy="54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63" name="Freeform 15"/>
            <p:cNvSpPr>
              <a:spLocks/>
            </p:cNvSpPr>
            <p:nvPr/>
          </p:nvSpPr>
          <p:spPr bwMode="auto">
            <a:xfrm>
              <a:off x="3504" y="672"/>
              <a:ext cx="1254" cy="582"/>
            </a:xfrm>
            <a:custGeom>
              <a:avLst/>
              <a:gdLst>
                <a:gd name="T0" fmla="*/ 292 w 292"/>
                <a:gd name="T1" fmla="*/ 120 h 136"/>
                <a:gd name="T2" fmla="*/ 276 w 292"/>
                <a:gd name="T3" fmla="*/ 136 h 136"/>
                <a:gd name="T4" fmla="*/ 16 w 292"/>
                <a:gd name="T5" fmla="*/ 136 h 136"/>
                <a:gd name="T6" fmla="*/ 0 w 292"/>
                <a:gd name="T7" fmla="*/ 120 h 136"/>
                <a:gd name="T8" fmla="*/ 0 w 292"/>
                <a:gd name="T9" fmla="*/ 16 h 136"/>
                <a:gd name="T10" fmla="*/ 16 w 292"/>
                <a:gd name="T11" fmla="*/ 0 h 136"/>
                <a:gd name="T12" fmla="*/ 276 w 292"/>
                <a:gd name="T13" fmla="*/ 0 h 136"/>
                <a:gd name="T14" fmla="*/ 292 w 292"/>
                <a:gd name="T15" fmla="*/ 16 h 136"/>
                <a:gd name="T16" fmla="*/ 292 w 292"/>
                <a:gd name="T17" fmla="*/ 12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36">
                  <a:moveTo>
                    <a:pt x="292" y="120"/>
                  </a:moveTo>
                  <a:cubicBezTo>
                    <a:pt x="292" y="129"/>
                    <a:pt x="284" y="136"/>
                    <a:pt x="276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7" y="136"/>
                    <a:pt x="0" y="129"/>
                    <a:pt x="0" y="1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84" y="0"/>
                    <a:pt x="292" y="8"/>
                    <a:pt x="292" y="16"/>
                  </a:cubicBezTo>
                  <a:lnTo>
                    <a:pt x="292" y="120"/>
                  </a:lnTo>
                  <a:close/>
                </a:path>
              </a:pathLst>
            </a:custGeom>
            <a:solidFill>
              <a:srgbClr val="D7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64" name="Line 16"/>
            <p:cNvSpPr>
              <a:spLocks noChangeShapeType="1"/>
            </p:cNvSpPr>
            <p:nvPr/>
          </p:nvSpPr>
          <p:spPr bwMode="auto">
            <a:xfrm flipV="1">
              <a:off x="2647" y="1465"/>
              <a:ext cx="2" cy="30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65" name="Freeform 17"/>
            <p:cNvSpPr>
              <a:spLocks/>
            </p:cNvSpPr>
            <p:nvPr/>
          </p:nvSpPr>
          <p:spPr bwMode="auto">
            <a:xfrm>
              <a:off x="2609" y="1374"/>
              <a:ext cx="79" cy="125"/>
            </a:xfrm>
            <a:custGeom>
              <a:avLst/>
              <a:gdLst>
                <a:gd name="T0" fmla="*/ 9 w 18"/>
                <a:gd name="T1" fmla="*/ 24 h 29"/>
                <a:gd name="T2" fmla="*/ 0 w 18"/>
                <a:gd name="T3" fmla="*/ 29 h 29"/>
                <a:gd name="T4" fmla="*/ 0 w 18"/>
                <a:gd name="T5" fmla="*/ 29 h 29"/>
                <a:gd name="T6" fmla="*/ 6 w 18"/>
                <a:gd name="T7" fmla="*/ 14 h 29"/>
                <a:gd name="T8" fmla="*/ 9 w 18"/>
                <a:gd name="T9" fmla="*/ 0 h 29"/>
                <a:gd name="T10" fmla="*/ 12 w 18"/>
                <a:gd name="T11" fmla="*/ 14 h 29"/>
                <a:gd name="T12" fmla="*/ 18 w 18"/>
                <a:gd name="T13" fmla="*/ 29 h 29"/>
                <a:gd name="T14" fmla="*/ 18 w 18"/>
                <a:gd name="T15" fmla="*/ 29 h 29"/>
                <a:gd name="T16" fmla="*/ 9 w 18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9" y="2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0"/>
                    <a:pt x="8" y="5"/>
                    <a:pt x="9" y="0"/>
                  </a:cubicBezTo>
                  <a:cubicBezTo>
                    <a:pt x="10" y="5"/>
                    <a:pt x="11" y="10"/>
                    <a:pt x="12" y="14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lnTo>
                    <a:pt x="9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66" name="Rectangle 18"/>
            <p:cNvSpPr>
              <a:spLocks noChangeArrowheads="1"/>
            </p:cNvSpPr>
            <p:nvPr/>
          </p:nvSpPr>
          <p:spPr bwMode="auto">
            <a:xfrm>
              <a:off x="4246" y="2374"/>
              <a:ext cx="40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SRPC</a:t>
              </a:r>
              <a:r>
                <a:rPr lang="en-US" sz="1600" baseline="-25000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1</a:t>
              </a:r>
              <a:endParaRPr lang="en-US" sz="1600" baseline="-25000" dirty="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718868" name="Rectangle 20"/>
            <p:cNvSpPr>
              <a:spLocks noChangeArrowheads="1"/>
            </p:cNvSpPr>
            <p:nvPr/>
          </p:nvSpPr>
          <p:spPr bwMode="auto">
            <a:xfrm>
              <a:off x="3552" y="720"/>
              <a:ext cx="1152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 negative supply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shock shifts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Myriad Pro" pitchFamily="34" charset="0"/>
                  <a:ea typeface="ＭＳ Ｐゴシック" pitchFamily="34" charset="-128"/>
                </a:rPr>
                <a:t>SRPC</a:t>
              </a:r>
              <a:r>
                <a:rPr lang="en-US" sz="1600" dirty="0">
                  <a:latin typeface="Myriad Pro" pitchFamily="34" charset="0"/>
                  <a:ea typeface="ＭＳ Ｐゴシック" pitchFamily="34" charset="-128"/>
                </a:rPr>
                <a:t> </a:t>
              </a: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up.</a:t>
              </a:r>
            </a:p>
          </p:txBody>
        </p:sp>
      </p:grpSp>
      <p:grpSp>
        <p:nvGrpSpPr>
          <p:cNvPr id="718869" name="Group 21"/>
          <p:cNvGrpSpPr>
            <a:grpSpLocks/>
          </p:cNvGrpSpPr>
          <p:nvPr/>
        </p:nvGrpSpPr>
        <p:grpSpPr bwMode="auto">
          <a:xfrm>
            <a:off x="2074863" y="3306763"/>
            <a:ext cx="4792663" cy="3101975"/>
            <a:chOff x="1632" y="1747"/>
            <a:chExt cx="3019" cy="1954"/>
          </a:xfrm>
        </p:grpSpPr>
        <p:sp>
          <p:nvSpPr>
            <p:cNvPr id="718870" name="Line 22"/>
            <p:cNvSpPr>
              <a:spLocks noChangeShapeType="1"/>
            </p:cNvSpPr>
            <p:nvPr/>
          </p:nvSpPr>
          <p:spPr bwMode="auto">
            <a:xfrm>
              <a:off x="1861" y="1747"/>
              <a:ext cx="2387" cy="1682"/>
            </a:xfrm>
            <a:prstGeom prst="line">
              <a:avLst/>
            </a:prstGeom>
            <a:noFill/>
            <a:ln w="38100">
              <a:solidFill>
                <a:srgbClr val="F3716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71" name="Line 23"/>
            <p:cNvSpPr>
              <a:spLocks noChangeShapeType="1"/>
            </p:cNvSpPr>
            <p:nvPr/>
          </p:nvSpPr>
          <p:spPr bwMode="auto">
            <a:xfrm flipH="1">
              <a:off x="2657" y="2697"/>
              <a:ext cx="972" cy="37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72" name="Freeform 24"/>
            <p:cNvSpPr>
              <a:spLocks/>
            </p:cNvSpPr>
            <p:nvPr/>
          </p:nvSpPr>
          <p:spPr bwMode="auto">
            <a:xfrm>
              <a:off x="1632" y="3120"/>
              <a:ext cx="1253" cy="581"/>
            </a:xfrm>
            <a:custGeom>
              <a:avLst/>
              <a:gdLst>
                <a:gd name="T0" fmla="*/ 291 w 291"/>
                <a:gd name="T1" fmla="*/ 120 h 136"/>
                <a:gd name="T2" fmla="*/ 275 w 291"/>
                <a:gd name="T3" fmla="*/ 136 h 136"/>
                <a:gd name="T4" fmla="*/ 16 w 291"/>
                <a:gd name="T5" fmla="*/ 136 h 136"/>
                <a:gd name="T6" fmla="*/ 0 w 291"/>
                <a:gd name="T7" fmla="*/ 120 h 136"/>
                <a:gd name="T8" fmla="*/ 0 w 291"/>
                <a:gd name="T9" fmla="*/ 16 h 136"/>
                <a:gd name="T10" fmla="*/ 16 w 291"/>
                <a:gd name="T11" fmla="*/ 0 h 136"/>
                <a:gd name="T12" fmla="*/ 275 w 291"/>
                <a:gd name="T13" fmla="*/ 0 h 136"/>
                <a:gd name="T14" fmla="*/ 291 w 291"/>
                <a:gd name="T15" fmla="*/ 16 h 136"/>
                <a:gd name="T16" fmla="*/ 291 w 291"/>
                <a:gd name="T17" fmla="*/ 12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136">
                  <a:moveTo>
                    <a:pt x="291" y="120"/>
                  </a:moveTo>
                  <a:cubicBezTo>
                    <a:pt x="291" y="129"/>
                    <a:pt x="284" y="136"/>
                    <a:pt x="275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7" y="136"/>
                    <a:pt x="0" y="129"/>
                    <a:pt x="0" y="1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84" y="0"/>
                    <a:pt x="291" y="8"/>
                    <a:pt x="291" y="16"/>
                  </a:cubicBezTo>
                  <a:lnTo>
                    <a:pt x="291" y="120"/>
                  </a:lnTo>
                  <a:close/>
                </a:path>
              </a:pathLst>
            </a:custGeom>
            <a:solidFill>
              <a:srgbClr val="D7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73" name="Line 25"/>
            <p:cNvSpPr>
              <a:spLocks noChangeShapeType="1"/>
            </p:cNvSpPr>
            <p:nvPr/>
          </p:nvSpPr>
          <p:spPr bwMode="auto">
            <a:xfrm>
              <a:off x="3632" y="2577"/>
              <a:ext cx="2" cy="27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74" name="Freeform 26"/>
            <p:cNvSpPr>
              <a:spLocks/>
            </p:cNvSpPr>
            <p:nvPr/>
          </p:nvSpPr>
          <p:spPr bwMode="auto">
            <a:xfrm>
              <a:off x="3594" y="2822"/>
              <a:ext cx="78" cy="128"/>
            </a:xfrm>
            <a:custGeom>
              <a:avLst/>
              <a:gdLst>
                <a:gd name="T0" fmla="*/ 9 w 18"/>
                <a:gd name="T1" fmla="*/ 6 h 30"/>
                <a:gd name="T2" fmla="*/ 18 w 18"/>
                <a:gd name="T3" fmla="*/ 0 h 30"/>
                <a:gd name="T4" fmla="*/ 18 w 18"/>
                <a:gd name="T5" fmla="*/ 1 h 30"/>
                <a:gd name="T6" fmla="*/ 13 w 18"/>
                <a:gd name="T7" fmla="*/ 15 h 30"/>
                <a:gd name="T8" fmla="*/ 9 w 18"/>
                <a:gd name="T9" fmla="*/ 30 h 30"/>
                <a:gd name="T10" fmla="*/ 6 w 18"/>
                <a:gd name="T11" fmla="*/ 15 h 30"/>
                <a:gd name="T12" fmla="*/ 0 w 18"/>
                <a:gd name="T13" fmla="*/ 1 h 30"/>
                <a:gd name="T14" fmla="*/ 1 w 18"/>
                <a:gd name="T15" fmla="*/ 0 h 30"/>
                <a:gd name="T16" fmla="*/ 9 w 18"/>
                <a:gd name="T1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0">
                  <a:moveTo>
                    <a:pt x="9" y="6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20"/>
                    <a:pt x="10" y="25"/>
                    <a:pt x="9" y="30"/>
                  </a:cubicBezTo>
                  <a:cubicBezTo>
                    <a:pt x="8" y="25"/>
                    <a:pt x="7" y="20"/>
                    <a:pt x="6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75" name="Rectangle 27"/>
            <p:cNvSpPr>
              <a:spLocks noChangeArrowheads="1"/>
            </p:cNvSpPr>
            <p:nvPr/>
          </p:nvSpPr>
          <p:spPr bwMode="auto">
            <a:xfrm>
              <a:off x="4246" y="3316"/>
              <a:ext cx="40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SRPC</a:t>
              </a:r>
              <a:r>
                <a:rPr lang="en-US" sz="1600" baseline="-25000" dirty="0" smtClean="0">
                  <a:solidFill>
                    <a:srgbClr val="000000"/>
                  </a:solidFill>
                  <a:latin typeface="Myriad Pro" pitchFamily="34" charset="0"/>
                  <a:ea typeface="ＭＳ Ｐゴシック" pitchFamily="34" charset="-128"/>
                </a:rPr>
                <a:t>2</a:t>
              </a:r>
              <a:endParaRPr lang="en-US" sz="1600" baseline="-25000" dirty="0">
                <a:latin typeface="Myriad Pro" pitchFamily="34" charset="0"/>
                <a:ea typeface="ＭＳ Ｐゴシック" pitchFamily="34" charset="-128"/>
              </a:endParaRPr>
            </a:p>
          </p:txBody>
        </p:sp>
        <p:sp>
          <p:nvSpPr>
            <p:cNvPr id="718877" name="Rectangle 29"/>
            <p:cNvSpPr>
              <a:spLocks noChangeArrowheads="1"/>
            </p:cNvSpPr>
            <p:nvPr/>
          </p:nvSpPr>
          <p:spPr bwMode="auto">
            <a:xfrm>
              <a:off x="1728" y="3168"/>
              <a:ext cx="1104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A positive supply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shock shifts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Myriad Pro" pitchFamily="34" charset="0"/>
                  <a:ea typeface="ＭＳ Ｐゴシック" pitchFamily="34" charset="-128"/>
                </a:rPr>
                <a:t>SRPC</a:t>
              </a:r>
              <a:r>
                <a:rPr lang="en-US" sz="1600" i="1" dirty="0">
                  <a:latin typeface="Myriad Pro" pitchFamily="34" charset="0"/>
                  <a:ea typeface="ＭＳ Ｐゴシック" pitchFamily="34" charset="-128"/>
                </a:rPr>
                <a:t> down.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057400" y="914400"/>
            <a:ext cx="555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 But Supply shocks (positive or negative) shifts the SRPC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438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53" name="Line 57"/>
          <p:cNvSpPr>
            <a:spLocks noChangeShapeType="1"/>
          </p:cNvSpPr>
          <p:nvPr/>
        </p:nvSpPr>
        <p:spPr bwMode="auto">
          <a:xfrm>
            <a:off x="3917950" y="4546600"/>
            <a:ext cx="0" cy="665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51" name="Line 55"/>
          <p:cNvSpPr>
            <a:spLocks noChangeShapeType="1"/>
          </p:cNvSpPr>
          <p:nvPr/>
        </p:nvSpPr>
        <p:spPr bwMode="auto">
          <a:xfrm flipV="1">
            <a:off x="1423988" y="3751263"/>
            <a:ext cx="115728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50" name="Line 54"/>
          <p:cNvSpPr>
            <a:spLocks noChangeShapeType="1"/>
          </p:cNvSpPr>
          <p:nvPr/>
        </p:nvSpPr>
        <p:spPr bwMode="auto">
          <a:xfrm flipV="1">
            <a:off x="1354137" y="4550305"/>
            <a:ext cx="121205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52" name="Line 56"/>
          <p:cNvSpPr>
            <a:spLocks noChangeShapeType="1"/>
          </p:cNvSpPr>
          <p:nvPr/>
        </p:nvSpPr>
        <p:spPr bwMode="auto">
          <a:xfrm>
            <a:off x="2590800" y="4546600"/>
            <a:ext cx="0" cy="788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spc="0" dirty="0"/>
              <a:t>Inflation Expectations and the Short-Run Phillips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399"/>
            <a:ext cx="7696199" cy="1600201"/>
          </a:xfrm>
        </p:spPr>
        <p:txBody>
          <a:bodyPr>
            <a:noAutofit/>
          </a:bodyPr>
          <a:lstStyle/>
          <a:p>
            <a:r>
              <a:rPr lang="en-US" sz="2000" dirty="0"/>
              <a:t>One of the crucial discoveries of modern </a:t>
            </a:r>
            <a:r>
              <a:rPr lang="en-US" sz="2000" dirty="0" smtClean="0"/>
              <a:t>macroeconomics: 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Changes </a:t>
            </a:r>
            <a:r>
              <a:rPr lang="en-US" sz="2000" dirty="0">
                <a:solidFill>
                  <a:srgbClr val="0070C0"/>
                </a:solidFill>
              </a:rPr>
              <a:t>in the expected rate of inflation</a:t>
            </a:r>
            <a:r>
              <a:rPr lang="en-US" sz="2000" dirty="0"/>
              <a:t> affect </a:t>
            </a:r>
            <a:r>
              <a:rPr lang="en-US" sz="2000" dirty="0" smtClean="0"/>
              <a:t>the trade-off between </a:t>
            </a:r>
            <a:r>
              <a:rPr lang="en-US" sz="2000" dirty="0"/>
              <a:t>unemployment and inflation and </a:t>
            </a:r>
            <a:r>
              <a:rPr lang="en-US" sz="2000" dirty="0">
                <a:solidFill>
                  <a:srgbClr val="0070C0"/>
                </a:solidFill>
              </a:rPr>
              <a:t>shift the </a:t>
            </a:r>
            <a:r>
              <a:rPr lang="en-US" sz="2000" dirty="0" smtClean="0">
                <a:solidFill>
                  <a:srgbClr val="0070C0"/>
                </a:solidFill>
              </a:rPr>
              <a:t>SRPC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20899" name="Rectangle 3"/>
          <p:cNvSpPr>
            <a:spLocks noChangeArrowheads="1"/>
          </p:cNvSpPr>
          <p:nvPr/>
        </p:nvSpPr>
        <p:spPr bwMode="auto">
          <a:xfrm>
            <a:off x="833438" y="2789238"/>
            <a:ext cx="265112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6%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0" name="Rectangle 4"/>
          <p:cNvSpPr>
            <a:spLocks noChangeArrowheads="1"/>
          </p:cNvSpPr>
          <p:nvPr/>
        </p:nvSpPr>
        <p:spPr bwMode="auto">
          <a:xfrm>
            <a:off x="1025525" y="3190875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5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1" name="Rectangle 5"/>
          <p:cNvSpPr>
            <a:spLocks noChangeArrowheads="1"/>
          </p:cNvSpPr>
          <p:nvPr/>
        </p:nvSpPr>
        <p:spPr bwMode="auto">
          <a:xfrm>
            <a:off x="1025525" y="3584575"/>
            <a:ext cx="1047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2" name="Rectangle 6"/>
          <p:cNvSpPr>
            <a:spLocks noChangeArrowheads="1"/>
          </p:cNvSpPr>
          <p:nvPr/>
        </p:nvSpPr>
        <p:spPr bwMode="auto">
          <a:xfrm>
            <a:off x="1025525" y="3989388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3" name="Rectangle 7"/>
          <p:cNvSpPr>
            <a:spLocks noChangeArrowheads="1"/>
          </p:cNvSpPr>
          <p:nvPr/>
        </p:nvSpPr>
        <p:spPr bwMode="auto">
          <a:xfrm>
            <a:off x="1025525" y="4389438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4" name="Rectangle 8"/>
          <p:cNvSpPr>
            <a:spLocks noChangeArrowheads="1"/>
          </p:cNvSpPr>
          <p:nvPr/>
        </p:nvSpPr>
        <p:spPr bwMode="auto">
          <a:xfrm>
            <a:off x="1025525" y="4784725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5" name="Rectangle 9"/>
          <p:cNvSpPr>
            <a:spLocks noChangeArrowheads="1"/>
          </p:cNvSpPr>
          <p:nvPr/>
        </p:nvSpPr>
        <p:spPr bwMode="auto">
          <a:xfrm>
            <a:off x="1025525" y="5187950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6" name="Rectangle 10"/>
          <p:cNvSpPr>
            <a:spLocks noChangeArrowheads="1"/>
          </p:cNvSpPr>
          <p:nvPr/>
        </p:nvSpPr>
        <p:spPr bwMode="auto">
          <a:xfrm>
            <a:off x="904875" y="5588000"/>
            <a:ext cx="2047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–1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7" name="Rectangle 11"/>
          <p:cNvSpPr>
            <a:spLocks noChangeArrowheads="1"/>
          </p:cNvSpPr>
          <p:nvPr/>
        </p:nvSpPr>
        <p:spPr bwMode="auto">
          <a:xfrm>
            <a:off x="904875" y="5988050"/>
            <a:ext cx="2047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–2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8" name="Rectangle 12"/>
          <p:cNvSpPr>
            <a:spLocks noChangeArrowheads="1"/>
          </p:cNvSpPr>
          <p:nvPr/>
        </p:nvSpPr>
        <p:spPr bwMode="auto">
          <a:xfrm>
            <a:off x="904875" y="6383338"/>
            <a:ext cx="2047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09" name="Line 13"/>
          <p:cNvSpPr>
            <a:spLocks noChangeShapeType="1"/>
          </p:cNvSpPr>
          <p:nvPr/>
        </p:nvSpPr>
        <p:spPr bwMode="auto">
          <a:xfrm>
            <a:off x="1236663" y="2257425"/>
            <a:ext cx="3175" cy="431800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0" name="Line 14"/>
          <p:cNvSpPr>
            <a:spLocks noChangeShapeType="1"/>
          </p:cNvSpPr>
          <p:nvPr/>
        </p:nvSpPr>
        <p:spPr bwMode="auto">
          <a:xfrm>
            <a:off x="1239837" y="2931603"/>
            <a:ext cx="182880" cy="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1" name="Line 15"/>
          <p:cNvSpPr>
            <a:spLocks noChangeShapeType="1"/>
          </p:cNvSpPr>
          <p:nvPr/>
        </p:nvSpPr>
        <p:spPr bwMode="auto">
          <a:xfrm>
            <a:off x="1236663" y="3336926"/>
            <a:ext cx="187325" cy="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2" name="Line 16"/>
          <p:cNvSpPr>
            <a:spLocks noChangeShapeType="1"/>
          </p:cNvSpPr>
          <p:nvPr/>
        </p:nvSpPr>
        <p:spPr bwMode="auto">
          <a:xfrm>
            <a:off x="1236663" y="3757613"/>
            <a:ext cx="161925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3" name="Line 17"/>
          <p:cNvSpPr>
            <a:spLocks noChangeShapeType="1"/>
          </p:cNvSpPr>
          <p:nvPr/>
        </p:nvSpPr>
        <p:spPr bwMode="auto">
          <a:xfrm flipV="1">
            <a:off x="1236663" y="4546600"/>
            <a:ext cx="187325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4" name="Line 18"/>
          <p:cNvSpPr>
            <a:spLocks noChangeShapeType="1"/>
          </p:cNvSpPr>
          <p:nvPr/>
        </p:nvSpPr>
        <p:spPr bwMode="auto">
          <a:xfrm>
            <a:off x="1236663" y="4149726"/>
            <a:ext cx="187325" cy="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5" name="Line 19"/>
          <p:cNvSpPr>
            <a:spLocks noChangeShapeType="1"/>
          </p:cNvSpPr>
          <p:nvPr/>
        </p:nvSpPr>
        <p:spPr bwMode="auto">
          <a:xfrm>
            <a:off x="1236663" y="4956176"/>
            <a:ext cx="161925" cy="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6" name="Line 20"/>
          <p:cNvSpPr>
            <a:spLocks noChangeShapeType="1"/>
          </p:cNvSpPr>
          <p:nvPr/>
        </p:nvSpPr>
        <p:spPr bwMode="auto">
          <a:xfrm>
            <a:off x="1236663" y="6575425"/>
            <a:ext cx="161925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7" name="Line 21"/>
          <p:cNvSpPr>
            <a:spLocks noChangeShapeType="1"/>
          </p:cNvSpPr>
          <p:nvPr/>
        </p:nvSpPr>
        <p:spPr bwMode="auto">
          <a:xfrm>
            <a:off x="1236663" y="5768975"/>
            <a:ext cx="187325" cy="0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8" name="Line 22"/>
          <p:cNvSpPr>
            <a:spLocks noChangeShapeType="1"/>
          </p:cNvSpPr>
          <p:nvPr/>
        </p:nvSpPr>
        <p:spPr bwMode="auto">
          <a:xfrm>
            <a:off x="1236663" y="6169025"/>
            <a:ext cx="161925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19" name="Rectangle 23"/>
          <p:cNvSpPr>
            <a:spLocks noChangeArrowheads="1"/>
          </p:cNvSpPr>
          <p:nvPr/>
        </p:nvSpPr>
        <p:spPr bwMode="auto">
          <a:xfrm>
            <a:off x="5141913" y="5461375"/>
            <a:ext cx="263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8%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20" name="Rectangle 24"/>
          <p:cNvSpPr>
            <a:spLocks noChangeArrowheads="1"/>
          </p:cNvSpPr>
          <p:nvPr/>
        </p:nvSpPr>
        <p:spPr bwMode="auto">
          <a:xfrm>
            <a:off x="4521200" y="5461375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21" name="Rectangle 25"/>
          <p:cNvSpPr>
            <a:spLocks noChangeArrowheads="1"/>
          </p:cNvSpPr>
          <p:nvPr/>
        </p:nvSpPr>
        <p:spPr bwMode="auto">
          <a:xfrm>
            <a:off x="3849688" y="5461375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6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22" name="Rectangle 26"/>
          <p:cNvSpPr>
            <a:spLocks noChangeArrowheads="1"/>
          </p:cNvSpPr>
          <p:nvPr/>
        </p:nvSpPr>
        <p:spPr bwMode="auto">
          <a:xfrm>
            <a:off x="3182938" y="5461375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5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23" name="Rectangle 27"/>
          <p:cNvSpPr>
            <a:spLocks noChangeArrowheads="1"/>
          </p:cNvSpPr>
          <p:nvPr/>
        </p:nvSpPr>
        <p:spPr bwMode="auto">
          <a:xfrm>
            <a:off x="2514600" y="5461375"/>
            <a:ext cx="1031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24" name="Rectangle 28"/>
          <p:cNvSpPr>
            <a:spLocks noChangeArrowheads="1"/>
          </p:cNvSpPr>
          <p:nvPr/>
        </p:nvSpPr>
        <p:spPr bwMode="auto">
          <a:xfrm>
            <a:off x="1843088" y="5461375"/>
            <a:ext cx="104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30" name="Line 34"/>
          <p:cNvSpPr>
            <a:spLocks noChangeShapeType="1"/>
          </p:cNvSpPr>
          <p:nvPr/>
        </p:nvSpPr>
        <p:spPr bwMode="auto">
          <a:xfrm>
            <a:off x="1905000" y="4149725"/>
            <a:ext cx="3343275" cy="2019300"/>
          </a:xfrm>
          <a:prstGeom prst="line">
            <a:avLst/>
          </a:prstGeom>
          <a:noFill/>
          <a:ln w="38100">
            <a:solidFill>
              <a:srgbClr val="FCD4D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1" name="Oval 35"/>
          <p:cNvSpPr>
            <a:spLocks noChangeArrowheads="1"/>
          </p:cNvSpPr>
          <p:nvPr/>
        </p:nvSpPr>
        <p:spPr bwMode="auto">
          <a:xfrm>
            <a:off x="3848100" y="5294314"/>
            <a:ext cx="134938" cy="133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2" name="Rectangle 36"/>
          <p:cNvSpPr>
            <a:spLocks noChangeArrowheads="1"/>
          </p:cNvSpPr>
          <p:nvPr/>
        </p:nvSpPr>
        <p:spPr bwMode="auto">
          <a:xfrm>
            <a:off x="5245099" y="6059488"/>
            <a:ext cx="7689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 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34" name="Line 38"/>
          <p:cNvSpPr>
            <a:spLocks noChangeShapeType="1"/>
          </p:cNvSpPr>
          <p:nvPr/>
        </p:nvSpPr>
        <p:spPr bwMode="auto">
          <a:xfrm>
            <a:off x="1617663" y="5362575"/>
            <a:ext cx="5521325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5" name="Line 39"/>
          <p:cNvSpPr>
            <a:spLocks noChangeShapeType="1"/>
          </p:cNvSpPr>
          <p:nvPr/>
        </p:nvSpPr>
        <p:spPr bwMode="auto">
          <a:xfrm>
            <a:off x="1236663" y="5362575"/>
            <a:ext cx="274637" cy="3175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6" name="Line 40"/>
          <p:cNvSpPr>
            <a:spLocks noChangeShapeType="1"/>
          </p:cNvSpPr>
          <p:nvPr/>
        </p:nvSpPr>
        <p:spPr bwMode="auto">
          <a:xfrm flipH="1">
            <a:off x="1476375" y="5275263"/>
            <a:ext cx="82550" cy="141287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7" name="Line 41"/>
          <p:cNvSpPr>
            <a:spLocks noChangeShapeType="1"/>
          </p:cNvSpPr>
          <p:nvPr/>
        </p:nvSpPr>
        <p:spPr bwMode="auto">
          <a:xfrm flipH="1">
            <a:off x="1584325" y="5275263"/>
            <a:ext cx="80963" cy="141287"/>
          </a:xfrm>
          <a:prstGeom prst="line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38" name="Rectangle 42"/>
          <p:cNvSpPr>
            <a:spLocks noChangeArrowheads="1"/>
          </p:cNvSpPr>
          <p:nvPr/>
        </p:nvSpPr>
        <p:spPr bwMode="auto">
          <a:xfrm>
            <a:off x="152400" y="2101850"/>
            <a:ext cx="457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Inflation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rate</a:t>
            </a:r>
          </a:p>
        </p:txBody>
      </p:sp>
      <p:sp>
        <p:nvSpPr>
          <p:cNvPr id="720939" name="Rectangle 43"/>
          <p:cNvSpPr>
            <a:spLocks noChangeArrowheads="1"/>
          </p:cNvSpPr>
          <p:nvPr/>
        </p:nvSpPr>
        <p:spPr bwMode="auto">
          <a:xfrm>
            <a:off x="5697538" y="5516563"/>
            <a:ext cx="2235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Unemployment rate</a:t>
            </a:r>
          </a:p>
        </p:txBody>
      </p:sp>
      <p:sp>
        <p:nvSpPr>
          <p:cNvPr id="720940" name="Oval 44"/>
          <p:cNvSpPr>
            <a:spLocks noChangeArrowheads="1"/>
          </p:cNvSpPr>
          <p:nvPr/>
        </p:nvSpPr>
        <p:spPr bwMode="auto">
          <a:xfrm>
            <a:off x="2511425" y="4481513"/>
            <a:ext cx="131763" cy="1365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1" name="Rectangle 45"/>
          <p:cNvSpPr>
            <a:spLocks noChangeArrowheads="1"/>
          </p:cNvSpPr>
          <p:nvPr/>
        </p:nvSpPr>
        <p:spPr bwMode="auto">
          <a:xfrm>
            <a:off x="5284788" y="5003800"/>
            <a:ext cx="6428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20943" name="Line 47"/>
          <p:cNvSpPr>
            <a:spLocks noChangeShapeType="1"/>
          </p:cNvSpPr>
          <p:nvPr/>
        </p:nvSpPr>
        <p:spPr bwMode="auto">
          <a:xfrm>
            <a:off x="1905000" y="3336925"/>
            <a:ext cx="3375025" cy="2039938"/>
          </a:xfrm>
          <a:prstGeom prst="line">
            <a:avLst/>
          </a:prstGeom>
          <a:noFill/>
          <a:ln w="38100">
            <a:solidFill>
              <a:srgbClr val="F3716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4" name="Oval 48"/>
          <p:cNvSpPr>
            <a:spLocks noChangeArrowheads="1"/>
          </p:cNvSpPr>
          <p:nvPr/>
        </p:nvSpPr>
        <p:spPr bwMode="auto">
          <a:xfrm>
            <a:off x="2528359" y="3689351"/>
            <a:ext cx="131763" cy="133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5" name="Oval 49"/>
          <p:cNvSpPr>
            <a:spLocks noChangeArrowheads="1"/>
          </p:cNvSpPr>
          <p:nvPr/>
        </p:nvSpPr>
        <p:spPr bwMode="auto">
          <a:xfrm>
            <a:off x="3848100" y="4481513"/>
            <a:ext cx="134938" cy="1365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6" name="Line 50"/>
          <p:cNvSpPr>
            <a:spLocks noChangeShapeType="1"/>
          </p:cNvSpPr>
          <p:nvPr/>
        </p:nvSpPr>
        <p:spPr bwMode="auto">
          <a:xfrm flipV="1">
            <a:off x="3289300" y="4418013"/>
            <a:ext cx="3175" cy="484187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8" name="Freeform 52"/>
          <p:cNvSpPr>
            <a:spLocks/>
          </p:cNvSpPr>
          <p:nvPr/>
        </p:nvSpPr>
        <p:spPr bwMode="auto">
          <a:xfrm>
            <a:off x="4097338" y="3535363"/>
            <a:ext cx="2257425" cy="874712"/>
          </a:xfrm>
          <a:custGeom>
            <a:avLst/>
            <a:gdLst>
              <a:gd name="T0" fmla="*/ 339 w 339"/>
              <a:gd name="T1" fmla="*/ 112 h 131"/>
              <a:gd name="T2" fmla="*/ 322 w 339"/>
              <a:gd name="T3" fmla="*/ 131 h 131"/>
              <a:gd name="T4" fmla="*/ 17 w 339"/>
              <a:gd name="T5" fmla="*/ 131 h 131"/>
              <a:gd name="T6" fmla="*/ 0 w 339"/>
              <a:gd name="T7" fmla="*/ 112 h 131"/>
              <a:gd name="T8" fmla="*/ 0 w 339"/>
              <a:gd name="T9" fmla="*/ 19 h 131"/>
              <a:gd name="T10" fmla="*/ 17 w 339"/>
              <a:gd name="T11" fmla="*/ 0 h 131"/>
              <a:gd name="T12" fmla="*/ 322 w 339"/>
              <a:gd name="T13" fmla="*/ 0 h 131"/>
              <a:gd name="T14" fmla="*/ 339 w 339"/>
              <a:gd name="T15" fmla="*/ 19 h 131"/>
              <a:gd name="T16" fmla="*/ 339 w 339"/>
              <a:gd name="T17" fmla="*/ 11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" h="131">
                <a:moveTo>
                  <a:pt x="339" y="112"/>
                </a:moveTo>
                <a:cubicBezTo>
                  <a:pt x="339" y="122"/>
                  <a:pt x="331" y="131"/>
                  <a:pt x="322" y="131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7" y="131"/>
                  <a:pt x="0" y="122"/>
                  <a:pt x="0" y="11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31" y="0"/>
                  <a:pt x="339" y="9"/>
                  <a:pt x="339" y="19"/>
                </a:cubicBezTo>
                <a:lnTo>
                  <a:pt x="339" y="112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49" name="Rectangle 53"/>
          <p:cNvSpPr>
            <a:spLocks noChangeArrowheads="1"/>
          </p:cNvSpPr>
          <p:nvPr/>
        </p:nvSpPr>
        <p:spPr bwMode="auto">
          <a:xfrm>
            <a:off x="4097338" y="3535363"/>
            <a:ext cx="24479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dirty="0">
                <a:latin typeface="Myriad Pro" pitchFamily="34" charset="0"/>
                <a:ea typeface="ＭＳ Ｐゴシック" pitchFamily="34" charset="-128"/>
              </a:rPr>
              <a:t>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shifts up by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the amount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of the 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increase in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expected inflation.</a:t>
            </a:r>
          </a:p>
        </p:txBody>
      </p:sp>
      <p:sp>
        <p:nvSpPr>
          <p:cNvPr id="62" name="Line 56"/>
          <p:cNvSpPr>
            <a:spLocks noChangeShapeType="1"/>
          </p:cNvSpPr>
          <p:nvPr/>
        </p:nvSpPr>
        <p:spPr bwMode="auto">
          <a:xfrm>
            <a:off x="2582333" y="3825409"/>
            <a:ext cx="0" cy="6302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 flipV="1">
            <a:off x="2594240" y="4550491"/>
            <a:ext cx="129470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20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11088 L 2.5E-6 1.11022E-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209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0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0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2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0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53" grpId="0" animBg="1"/>
      <p:bldP spid="720951" grpId="0" animBg="1"/>
      <p:bldP spid="3" grpId="0" uiExpand="1" build="p"/>
      <p:bldP spid="720941" grpId="0"/>
      <p:bldP spid="720943" grpId="0" animBg="1"/>
      <p:bldP spid="720943" grpId="1" animBg="1"/>
      <p:bldP spid="720944" grpId="0" animBg="1"/>
      <p:bldP spid="720945" grpId="0" animBg="1"/>
      <p:bldP spid="720946" grpId="0" animBg="1"/>
      <p:bldP spid="720948" grpId="0" animBg="1"/>
      <p:bldP spid="720949" grpId="0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/>
              <a:t>Unemployment and Inflation, </a:t>
            </a:r>
            <a:r>
              <a:rPr lang="en-US" sz="4000" spc="0" dirty="0" smtClean="0"/>
              <a:t>1955–1968</a:t>
            </a:r>
            <a:endParaRPr lang="en-US" sz="4000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4464"/>
            <a:ext cx="8839200" cy="1590135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 smtClean="0"/>
              <a:t>The Phillips curve explained fluctuations very well in the 1950s and 1960s. Then along came </a:t>
            </a:r>
            <a:r>
              <a:rPr lang="en-US" sz="2800" dirty="0" smtClean="0">
                <a:solidFill>
                  <a:srgbClr val="990033"/>
                </a:solidFill>
              </a:rPr>
              <a:t>stagflation.  </a:t>
            </a:r>
            <a:r>
              <a:rPr lang="en-US" sz="2800" dirty="0" smtClean="0">
                <a:solidFill>
                  <a:srgbClr val="0070C0"/>
                </a:solidFill>
              </a:rPr>
              <a:t>Oil shocks and rising inflationary expectations created real problems.</a:t>
            </a:r>
          </a:p>
          <a:p>
            <a:r>
              <a:rPr lang="en-US" sz="2800" dirty="0" smtClean="0"/>
              <a:t>Phillips Curve does not explain well when:</a:t>
            </a:r>
          </a:p>
          <a:p>
            <a:r>
              <a:rPr lang="en-US" sz="2800" dirty="0" smtClean="0"/>
              <a:t>-high inflation due to Oil shocks</a:t>
            </a:r>
          </a:p>
          <a:p>
            <a:r>
              <a:rPr lang="en-US" sz="2800" dirty="0" smtClean="0"/>
              <a:t>-hyperinflation due to Money Printing</a:t>
            </a:r>
          </a:p>
          <a:p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8" name="Picture 2" descr="C:\Users\solina\Dropbox\Krugman 3e Dynamic PPTs\Krugman 3e material\Images_High Res\CH31\CH31\Krug3e_fig_31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7989" y="2667000"/>
            <a:ext cx="5954769" cy="39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624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spc="0" dirty="0"/>
              <a:t>The </a:t>
            </a:r>
            <a:r>
              <a:rPr lang="en-US" sz="4000" spc="0" dirty="0" err="1"/>
              <a:t>NAIRU</a:t>
            </a:r>
            <a:r>
              <a:rPr lang="en-US" sz="4000" spc="0" dirty="0"/>
              <a:t> and the Long-Run Phillips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8875" y="924465"/>
            <a:ext cx="4466825" cy="2928398"/>
          </a:xfrm>
        </p:spPr>
        <p:txBody>
          <a:bodyPr>
            <a:normAutofit fontScale="92500" lnSpcReduction="20000"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Starting at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2400" i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If policy makers reduce unemployment to 4%, this raises inflation to 2%. </a:t>
            </a:r>
          </a:p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economy reverts to its natural 6% unemployment, but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SRPC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shifts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upward based on higher inflation.</a:t>
            </a:r>
          </a:p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policy makers attempt to keep unemployment at 4% again, inflation continues to rise.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1139" name="Line 3"/>
          <p:cNvSpPr>
            <a:spLocks noChangeShapeType="1"/>
          </p:cNvSpPr>
          <p:nvPr/>
        </p:nvSpPr>
        <p:spPr bwMode="auto">
          <a:xfrm flipV="1">
            <a:off x="4166133" y="2286000"/>
            <a:ext cx="3175" cy="2747963"/>
          </a:xfrm>
          <a:prstGeom prst="line">
            <a:avLst/>
          </a:prstGeom>
          <a:noFill/>
          <a:ln w="38100">
            <a:solidFill>
              <a:srgbClr val="FDBA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845083" y="1738313"/>
            <a:ext cx="265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8%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1" name="Rectangle 5"/>
          <p:cNvSpPr>
            <a:spLocks noChangeArrowheads="1"/>
          </p:cNvSpPr>
          <p:nvPr/>
        </p:nvSpPr>
        <p:spPr bwMode="auto">
          <a:xfrm>
            <a:off x="1051458" y="2135188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2" name="Rectangle 6"/>
          <p:cNvSpPr>
            <a:spLocks noChangeArrowheads="1"/>
          </p:cNvSpPr>
          <p:nvPr/>
        </p:nvSpPr>
        <p:spPr bwMode="auto">
          <a:xfrm>
            <a:off x="1051458" y="2530475"/>
            <a:ext cx="1031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6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3" name="Rectangle 7"/>
          <p:cNvSpPr>
            <a:spLocks noChangeArrowheads="1"/>
          </p:cNvSpPr>
          <p:nvPr/>
        </p:nvSpPr>
        <p:spPr bwMode="auto">
          <a:xfrm>
            <a:off x="1051458" y="2927350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5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4" name="Rectangle 8"/>
          <p:cNvSpPr>
            <a:spLocks noChangeArrowheads="1"/>
          </p:cNvSpPr>
          <p:nvPr/>
        </p:nvSpPr>
        <p:spPr bwMode="auto">
          <a:xfrm>
            <a:off x="1051458" y="3317875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5" name="Rectangle 9"/>
          <p:cNvSpPr>
            <a:spLocks noChangeArrowheads="1"/>
          </p:cNvSpPr>
          <p:nvPr/>
        </p:nvSpPr>
        <p:spPr bwMode="auto">
          <a:xfrm>
            <a:off x="1051458" y="3713163"/>
            <a:ext cx="1031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6" name="Rectangle 10"/>
          <p:cNvSpPr>
            <a:spLocks noChangeArrowheads="1"/>
          </p:cNvSpPr>
          <p:nvPr/>
        </p:nvSpPr>
        <p:spPr bwMode="auto">
          <a:xfrm>
            <a:off x="1051458" y="4110038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7" name="Rectangle 11"/>
          <p:cNvSpPr>
            <a:spLocks noChangeArrowheads="1"/>
          </p:cNvSpPr>
          <p:nvPr/>
        </p:nvSpPr>
        <p:spPr bwMode="auto">
          <a:xfrm>
            <a:off x="1051458" y="4506913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8" name="Rectangle 12"/>
          <p:cNvSpPr>
            <a:spLocks noChangeArrowheads="1"/>
          </p:cNvSpPr>
          <p:nvPr/>
        </p:nvSpPr>
        <p:spPr bwMode="auto">
          <a:xfrm>
            <a:off x="1051458" y="4902200"/>
            <a:ext cx="1031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49" name="Rectangle 13"/>
          <p:cNvSpPr>
            <a:spLocks noChangeArrowheads="1"/>
          </p:cNvSpPr>
          <p:nvPr/>
        </p:nvSpPr>
        <p:spPr bwMode="auto">
          <a:xfrm>
            <a:off x="921283" y="5300663"/>
            <a:ext cx="206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–1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50" name="Rectangle 14"/>
          <p:cNvSpPr>
            <a:spLocks noChangeArrowheads="1"/>
          </p:cNvSpPr>
          <p:nvPr/>
        </p:nvSpPr>
        <p:spPr bwMode="auto">
          <a:xfrm>
            <a:off x="921283" y="5697538"/>
            <a:ext cx="206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–2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51" name="Rectangle 15"/>
          <p:cNvSpPr>
            <a:spLocks noChangeArrowheads="1"/>
          </p:cNvSpPr>
          <p:nvPr/>
        </p:nvSpPr>
        <p:spPr bwMode="auto">
          <a:xfrm>
            <a:off x="921283" y="6094413"/>
            <a:ext cx="206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–3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52" name="Line 16"/>
          <p:cNvSpPr>
            <a:spLocks noChangeShapeType="1"/>
          </p:cNvSpPr>
          <p:nvPr/>
        </p:nvSpPr>
        <p:spPr bwMode="auto">
          <a:xfrm>
            <a:off x="1280058" y="1092200"/>
            <a:ext cx="3175" cy="51181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3" name="Line 17"/>
          <p:cNvSpPr>
            <a:spLocks noChangeShapeType="1"/>
          </p:cNvSpPr>
          <p:nvPr/>
        </p:nvSpPr>
        <p:spPr bwMode="auto">
          <a:xfrm>
            <a:off x="1280058" y="1895475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4" name="Line 18"/>
          <p:cNvSpPr>
            <a:spLocks noChangeShapeType="1"/>
          </p:cNvSpPr>
          <p:nvPr/>
        </p:nvSpPr>
        <p:spPr bwMode="auto">
          <a:xfrm>
            <a:off x="1280058" y="2286000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5" name="Line 19"/>
          <p:cNvSpPr>
            <a:spLocks noChangeShapeType="1"/>
          </p:cNvSpPr>
          <p:nvPr/>
        </p:nvSpPr>
        <p:spPr bwMode="auto">
          <a:xfrm>
            <a:off x="1280058" y="2682875"/>
            <a:ext cx="173037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6" name="Line 20"/>
          <p:cNvSpPr>
            <a:spLocks noChangeShapeType="1"/>
          </p:cNvSpPr>
          <p:nvPr/>
        </p:nvSpPr>
        <p:spPr bwMode="auto">
          <a:xfrm>
            <a:off x="1280058" y="3073400"/>
            <a:ext cx="173037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7" name="Line 21"/>
          <p:cNvSpPr>
            <a:spLocks noChangeShapeType="1"/>
          </p:cNvSpPr>
          <p:nvPr/>
        </p:nvSpPr>
        <p:spPr bwMode="auto">
          <a:xfrm>
            <a:off x="1280058" y="3462338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8" name="Line 22"/>
          <p:cNvSpPr>
            <a:spLocks noChangeShapeType="1"/>
          </p:cNvSpPr>
          <p:nvPr/>
        </p:nvSpPr>
        <p:spPr bwMode="auto">
          <a:xfrm>
            <a:off x="1280058" y="3852863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59" name="Line 23"/>
          <p:cNvSpPr>
            <a:spLocks noChangeShapeType="1"/>
          </p:cNvSpPr>
          <p:nvPr/>
        </p:nvSpPr>
        <p:spPr bwMode="auto">
          <a:xfrm>
            <a:off x="1280058" y="4249738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60" name="Line 24"/>
          <p:cNvSpPr>
            <a:spLocks noChangeShapeType="1"/>
          </p:cNvSpPr>
          <p:nvPr/>
        </p:nvSpPr>
        <p:spPr bwMode="auto">
          <a:xfrm>
            <a:off x="1280058" y="4643438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61" name="Line 25"/>
          <p:cNvSpPr>
            <a:spLocks noChangeShapeType="1"/>
          </p:cNvSpPr>
          <p:nvPr/>
        </p:nvSpPr>
        <p:spPr bwMode="auto">
          <a:xfrm>
            <a:off x="1280058" y="5424488"/>
            <a:ext cx="17303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62" name="Line 26"/>
          <p:cNvSpPr>
            <a:spLocks noChangeShapeType="1"/>
          </p:cNvSpPr>
          <p:nvPr/>
        </p:nvSpPr>
        <p:spPr bwMode="auto">
          <a:xfrm>
            <a:off x="1280058" y="5819775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63" name="Line 27"/>
          <p:cNvSpPr>
            <a:spLocks noChangeShapeType="1"/>
          </p:cNvSpPr>
          <p:nvPr/>
        </p:nvSpPr>
        <p:spPr bwMode="auto">
          <a:xfrm>
            <a:off x="1280058" y="6210300"/>
            <a:ext cx="173037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64" name="Rectangle 28"/>
          <p:cNvSpPr>
            <a:spLocks noChangeArrowheads="1"/>
          </p:cNvSpPr>
          <p:nvPr/>
        </p:nvSpPr>
        <p:spPr bwMode="auto">
          <a:xfrm>
            <a:off x="5486933" y="5076825"/>
            <a:ext cx="265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8%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65" name="Rectangle 29"/>
          <p:cNvSpPr>
            <a:spLocks noChangeArrowheads="1"/>
          </p:cNvSpPr>
          <p:nvPr/>
        </p:nvSpPr>
        <p:spPr bwMode="auto">
          <a:xfrm>
            <a:off x="4818595" y="5076825"/>
            <a:ext cx="1031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7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66" name="Rectangle 30"/>
          <p:cNvSpPr>
            <a:spLocks noChangeArrowheads="1"/>
          </p:cNvSpPr>
          <p:nvPr/>
        </p:nvSpPr>
        <p:spPr bwMode="auto">
          <a:xfrm>
            <a:off x="4096283" y="5076825"/>
            <a:ext cx="106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6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67" name="Rectangle 31"/>
          <p:cNvSpPr>
            <a:spLocks noChangeArrowheads="1"/>
          </p:cNvSpPr>
          <p:nvPr/>
        </p:nvSpPr>
        <p:spPr bwMode="auto">
          <a:xfrm>
            <a:off x="3375558" y="5076825"/>
            <a:ext cx="103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5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68" name="Rectangle 32"/>
          <p:cNvSpPr>
            <a:spLocks noChangeArrowheads="1"/>
          </p:cNvSpPr>
          <p:nvPr/>
        </p:nvSpPr>
        <p:spPr bwMode="auto">
          <a:xfrm>
            <a:off x="2656420" y="5076825"/>
            <a:ext cx="106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69" name="Rectangle 33"/>
          <p:cNvSpPr>
            <a:spLocks noChangeArrowheads="1"/>
          </p:cNvSpPr>
          <p:nvPr/>
        </p:nvSpPr>
        <p:spPr bwMode="auto">
          <a:xfrm>
            <a:off x="1932520" y="5076825"/>
            <a:ext cx="1031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3</a:t>
            </a:r>
            <a:endParaRPr lang="en-US" sz="160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70" name="Line 34"/>
          <p:cNvSpPr>
            <a:spLocks noChangeShapeType="1"/>
          </p:cNvSpPr>
          <p:nvPr/>
        </p:nvSpPr>
        <p:spPr bwMode="auto">
          <a:xfrm flipV="1">
            <a:off x="4883683" y="4870450"/>
            <a:ext cx="1587" cy="1635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1" name="Line 35"/>
          <p:cNvSpPr>
            <a:spLocks noChangeShapeType="1"/>
          </p:cNvSpPr>
          <p:nvPr/>
        </p:nvSpPr>
        <p:spPr bwMode="auto">
          <a:xfrm flipV="1">
            <a:off x="3440645" y="4870450"/>
            <a:ext cx="1588" cy="1635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2" name="Line 36"/>
          <p:cNvSpPr>
            <a:spLocks noChangeShapeType="1"/>
          </p:cNvSpPr>
          <p:nvPr/>
        </p:nvSpPr>
        <p:spPr bwMode="auto">
          <a:xfrm flipV="1">
            <a:off x="2723095" y="4870450"/>
            <a:ext cx="3175" cy="1635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3" name="Line 37"/>
          <p:cNvSpPr>
            <a:spLocks noChangeShapeType="1"/>
          </p:cNvSpPr>
          <p:nvPr/>
        </p:nvSpPr>
        <p:spPr bwMode="auto">
          <a:xfrm flipV="1">
            <a:off x="1999195" y="4870450"/>
            <a:ext cx="3175" cy="1635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4" name="Line 38"/>
          <p:cNvSpPr>
            <a:spLocks noChangeShapeType="1"/>
          </p:cNvSpPr>
          <p:nvPr/>
        </p:nvSpPr>
        <p:spPr bwMode="auto">
          <a:xfrm>
            <a:off x="1999195" y="3852863"/>
            <a:ext cx="3603625" cy="1962150"/>
          </a:xfrm>
          <a:prstGeom prst="line">
            <a:avLst/>
          </a:prstGeom>
          <a:noFill/>
          <a:ln w="38100">
            <a:solidFill>
              <a:srgbClr val="FAC0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5" name="Oval 39"/>
          <p:cNvSpPr>
            <a:spLocks noChangeArrowheads="1"/>
          </p:cNvSpPr>
          <p:nvPr/>
        </p:nvSpPr>
        <p:spPr bwMode="auto">
          <a:xfrm>
            <a:off x="4093108" y="4965700"/>
            <a:ext cx="146050" cy="133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76" name="Rectangle 40"/>
          <p:cNvSpPr>
            <a:spLocks noChangeArrowheads="1"/>
          </p:cNvSpPr>
          <p:nvPr/>
        </p:nvSpPr>
        <p:spPr bwMode="auto">
          <a:xfrm>
            <a:off x="5599645" y="5689600"/>
            <a:ext cx="71793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78" name="Rectangle 42"/>
          <p:cNvSpPr>
            <a:spLocks noChangeArrowheads="1"/>
          </p:cNvSpPr>
          <p:nvPr/>
        </p:nvSpPr>
        <p:spPr bwMode="auto">
          <a:xfrm>
            <a:off x="4250270" y="4686300"/>
            <a:ext cx="4048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0</a:t>
            </a:r>
            <a:endParaRPr lang="en-US" sz="16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80" name="Line 44"/>
          <p:cNvSpPr>
            <a:spLocks noChangeShapeType="1"/>
          </p:cNvSpPr>
          <p:nvPr/>
        </p:nvSpPr>
        <p:spPr bwMode="auto">
          <a:xfrm>
            <a:off x="1668995" y="5033963"/>
            <a:ext cx="5972175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1" name="Line 45"/>
          <p:cNvSpPr>
            <a:spLocks noChangeShapeType="1"/>
          </p:cNvSpPr>
          <p:nvPr/>
        </p:nvSpPr>
        <p:spPr bwMode="auto">
          <a:xfrm>
            <a:off x="1280058" y="5033963"/>
            <a:ext cx="273050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2" name="Line 46"/>
          <p:cNvSpPr>
            <a:spLocks noChangeShapeType="1"/>
          </p:cNvSpPr>
          <p:nvPr/>
        </p:nvSpPr>
        <p:spPr bwMode="auto">
          <a:xfrm flipH="1">
            <a:off x="1510245" y="4965700"/>
            <a:ext cx="85725" cy="1412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3" name="Line 47"/>
          <p:cNvSpPr>
            <a:spLocks noChangeShapeType="1"/>
          </p:cNvSpPr>
          <p:nvPr/>
        </p:nvSpPr>
        <p:spPr bwMode="auto">
          <a:xfrm flipH="1">
            <a:off x="1626133" y="4965700"/>
            <a:ext cx="85725" cy="1412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4" name="Line 48"/>
          <p:cNvSpPr>
            <a:spLocks noChangeShapeType="1"/>
          </p:cNvSpPr>
          <p:nvPr/>
        </p:nvSpPr>
        <p:spPr bwMode="auto">
          <a:xfrm flipV="1">
            <a:off x="4150258" y="5341938"/>
            <a:ext cx="9525" cy="2222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5" name="Freeform 49"/>
          <p:cNvSpPr>
            <a:spLocks/>
          </p:cNvSpPr>
          <p:nvPr/>
        </p:nvSpPr>
        <p:spPr bwMode="auto">
          <a:xfrm>
            <a:off x="2393110" y="5580195"/>
            <a:ext cx="2634259" cy="960500"/>
          </a:xfrm>
          <a:custGeom>
            <a:avLst/>
            <a:gdLst>
              <a:gd name="T0" fmla="*/ 435 w 435"/>
              <a:gd name="T1" fmla="*/ 75 h 94"/>
              <a:gd name="T2" fmla="*/ 418 w 435"/>
              <a:gd name="T3" fmla="*/ 94 h 94"/>
              <a:gd name="T4" fmla="*/ 17 w 435"/>
              <a:gd name="T5" fmla="*/ 94 h 94"/>
              <a:gd name="T6" fmla="*/ 0 w 435"/>
              <a:gd name="T7" fmla="*/ 75 h 94"/>
              <a:gd name="T8" fmla="*/ 0 w 435"/>
              <a:gd name="T9" fmla="*/ 19 h 94"/>
              <a:gd name="T10" fmla="*/ 17 w 435"/>
              <a:gd name="T11" fmla="*/ 0 h 94"/>
              <a:gd name="T12" fmla="*/ 418 w 435"/>
              <a:gd name="T13" fmla="*/ 0 h 94"/>
              <a:gd name="T14" fmla="*/ 435 w 435"/>
              <a:gd name="T15" fmla="*/ 19 h 94"/>
              <a:gd name="T16" fmla="*/ 435 w 435"/>
              <a:gd name="T17" fmla="*/ 7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5" h="94">
                <a:moveTo>
                  <a:pt x="435" y="75"/>
                </a:moveTo>
                <a:cubicBezTo>
                  <a:pt x="435" y="86"/>
                  <a:pt x="427" y="94"/>
                  <a:pt x="418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7" y="94"/>
                  <a:pt x="0" y="86"/>
                  <a:pt x="0" y="7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418" y="0"/>
                  <a:pt x="418" y="0"/>
                  <a:pt x="418" y="0"/>
                </a:cubicBezTo>
                <a:cubicBezTo>
                  <a:pt x="427" y="0"/>
                  <a:pt x="435" y="8"/>
                  <a:pt x="435" y="19"/>
                </a:cubicBezTo>
                <a:lnTo>
                  <a:pt x="435" y="75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86" name="Rectangle 50"/>
          <p:cNvSpPr>
            <a:spLocks noChangeArrowheads="1"/>
          </p:cNvSpPr>
          <p:nvPr/>
        </p:nvSpPr>
        <p:spPr bwMode="auto">
          <a:xfrm>
            <a:off x="94195" y="914400"/>
            <a:ext cx="457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Inflation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rate</a:t>
            </a:r>
          </a:p>
        </p:txBody>
      </p:sp>
      <p:sp>
        <p:nvSpPr>
          <p:cNvPr id="731187" name="Rectangle 51"/>
          <p:cNvSpPr>
            <a:spLocks noChangeArrowheads="1"/>
          </p:cNvSpPr>
          <p:nvPr/>
        </p:nvSpPr>
        <p:spPr bwMode="auto">
          <a:xfrm>
            <a:off x="6199720" y="5113338"/>
            <a:ext cx="2235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Myriad Pro" pitchFamily="34" charset="0"/>
                <a:ea typeface="ＭＳ Ｐゴシック" pitchFamily="34" charset="-128"/>
              </a:rPr>
              <a:t>Unemployment rate</a:t>
            </a:r>
          </a:p>
        </p:txBody>
      </p:sp>
      <p:sp>
        <p:nvSpPr>
          <p:cNvPr id="731188" name="Rectangle 52"/>
          <p:cNvSpPr>
            <a:spLocks noChangeArrowheads="1"/>
          </p:cNvSpPr>
          <p:nvPr/>
        </p:nvSpPr>
        <p:spPr bwMode="auto">
          <a:xfrm>
            <a:off x="2286001" y="5486400"/>
            <a:ext cx="2819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Nonaccelerating inflation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rate of unemployment, </a:t>
            </a:r>
            <a:endParaRPr lang="en-US" sz="1600" i="1" dirty="0" smtClean="0">
              <a:latin typeface="Myriad Pro" pitchFamily="34" charset="0"/>
              <a:ea typeface="ＭＳ Ｐゴシック" pitchFamily="34" charset="-128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or NAIRU (natural </a:t>
            </a:r>
            <a:r>
              <a:rPr lang="en-US" sz="1600" i="1" dirty="0" err="1" smtClean="0">
                <a:latin typeface="Myriad Pro" pitchFamily="34" charset="0"/>
                <a:ea typeface="ＭＳ Ｐゴシック" pitchFamily="34" charset="-128"/>
              </a:rPr>
              <a:t>unemploymet</a:t>
            </a: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 rate)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89" name="Line 53"/>
          <p:cNvSpPr>
            <a:spLocks noChangeShapeType="1"/>
          </p:cNvSpPr>
          <p:nvPr/>
        </p:nvSpPr>
        <p:spPr bwMode="auto">
          <a:xfrm>
            <a:off x="1999195" y="2286000"/>
            <a:ext cx="3603625" cy="1957388"/>
          </a:xfrm>
          <a:prstGeom prst="line">
            <a:avLst/>
          </a:prstGeom>
          <a:noFill/>
          <a:ln w="38100">
            <a:solidFill>
              <a:srgbClr val="ED1B2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90" name="Oval 54"/>
          <p:cNvSpPr>
            <a:spLocks noChangeArrowheads="1"/>
          </p:cNvSpPr>
          <p:nvPr/>
        </p:nvSpPr>
        <p:spPr bwMode="auto">
          <a:xfrm>
            <a:off x="2653245" y="4184650"/>
            <a:ext cx="142875" cy="133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191" name="Rectangle 55"/>
          <p:cNvSpPr>
            <a:spLocks noChangeArrowheads="1"/>
          </p:cNvSpPr>
          <p:nvPr/>
        </p:nvSpPr>
        <p:spPr bwMode="auto">
          <a:xfrm>
            <a:off x="5663145" y="4687888"/>
            <a:ext cx="730335" cy="24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93" name="Rectangle 57"/>
          <p:cNvSpPr>
            <a:spLocks noChangeArrowheads="1"/>
          </p:cNvSpPr>
          <p:nvPr/>
        </p:nvSpPr>
        <p:spPr bwMode="auto">
          <a:xfrm>
            <a:off x="5642507" y="4092575"/>
            <a:ext cx="6750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SRPC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 baseline="-250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95" name="Rectangle 59"/>
          <p:cNvSpPr>
            <a:spLocks noChangeArrowheads="1"/>
          </p:cNvSpPr>
          <p:nvPr/>
        </p:nvSpPr>
        <p:spPr bwMode="auto">
          <a:xfrm>
            <a:off x="4250270" y="39243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97" name="Rectangle 61"/>
          <p:cNvSpPr>
            <a:spLocks noChangeArrowheads="1"/>
          </p:cNvSpPr>
          <p:nvPr/>
        </p:nvSpPr>
        <p:spPr bwMode="auto">
          <a:xfrm>
            <a:off x="4250270" y="314325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4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199" name="Rectangle 63"/>
          <p:cNvSpPr>
            <a:spLocks noChangeArrowheads="1"/>
          </p:cNvSpPr>
          <p:nvPr/>
        </p:nvSpPr>
        <p:spPr bwMode="auto">
          <a:xfrm>
            <a:off x="2813583" y="2408238"/>
            <a:ext cx="115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C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200" name="Rectangle 64"/>
          <p:cNvSpPr>
            <a:spLocks noChangeArrowheads="1"/>
          </p:cNvSpPr>
          <p:nvPr/>
        </p:nvSpPr>
        <p:spPr bwMode="auto">
          <a:xfrm>
            <a:off x="2816758" y="3141663"/>
            <a:ext cx="109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B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201" name="Rectangle 65"/>
          <p:cNvSpPr>
            <a:spLocks noChangeArrowheads="1"/>
          </p:cNvSpPr>
          <p:nvPr/>
        </p:nvSpPr>
        <p:spPr bwMode="auto">
          <a:xfrm>
            <a:off x="2807233" y="3905250"/>
            <a:ext cx="122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</a:t>
            </a: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731202" name="Line 66"/>
          <p:cNvSpPr>
            <a:spLocks noChangeShapeType="1"/>
          </p:cNvSpPr>
          <p:nvPr/>
        </p:nvSpPr>
        <p:spPr bwMode="auto">
          <a:xfrm>
            <a:off x="1999195" y="3073400"/>
            <a:ext cx="3603625" cy="1960563"/>
          </a:xfrm>
          <a:prstGeom prst="line">
            <a:avLst/>
          </a:prstGeom>
          <a:noFill/>
          <a:ln w="38100">
            <a:solidFill>
              <a:srgbClr val="F3716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3" name="Oval 67"/>
          <p:cNvSpPr>
            <a:spLocks noChangeArrowheads="1"/>
          </p:cNvSpPr>
          <p:nvPr/>
        </p:nvSpPr>
        <p:spPr bwMode="auto">
          <a:xfrm>
            <a:off x="2653245" y="2613025"/>
            <a:ext cx="142875" cy="1381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4" name="Oval 68"/>
          <p:cNvSpPr>
            <a:spLocks noChangeArrowheads="1"/>
          </p:cNvSpPr>
          <p:nvPr/>
        </p:nvSpPr>
        <p:spPr bwMode="auto">
          <a:xfrm>
            <a:off x="2653245" y="3394075"/>
            <a:ext cx="142875" cy="1381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5" name="Oval 69"/>
          <p:cNvSpPr>
            <a:spLocks noChangeArrowheads="1"/>
          </p:cNvSpPr>
          <p:nvPr/>
        </p:nvSpPr>
        <p:spPr bwMode="auto">
          <a:xfrm>
            <a:off x="4093108" y="3394075"/>
            <a:ext cx="146050" cy="1381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6" name="Line 70"/>
          <p:cNvSpPr>
            <a:spLocks noChangeShapeType="1"/>
          </p:cNvSpPr>
          <p:nvPr/>
        </p:nvSpPr>
        <p:spPr bwMode="auto">
          <a:xfrm flipV="1">
            <a:off x="2723095" y="2924175"/>
            <a:ext cx="3175" cy="385763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7" name="Freeform 71"/>
          <p:cNvSpPr>
            <a:spLocks/>
          </p:cNvSpPr>
          <p:nvPr/>
        </p:nvSpPr>
        <p:spPr bwMode="auto">
          <a:xfrm>
            <a:off x="2659595" y="2781300"/>
            <a:ext cx="120650" cy="196850"/>
          </a:xfrm>
          <a:custGeom>
            <a:avLst/>
            <a:gdLst>
              <a:gd name="T0" fmla="*/ 9 w 17"/>
              <a:gd name="T1" fmla="*/ 24 h 29"/>
              <a:gd name="T2" fmla="*/ 0 w 17"/>
              <a:gd name="T3" fmla="*/ 29 h 29"/>
              <a:gd name="T4" fmla="*/ 0 w 17"/>
              <a:gd name="T5" fmla="*/ 29 h 29"/>
              <a:gd name="T6" fmla="*/ 5 w 17"/>
              <a:gd name="T7" fmla="*/ 15 h 29"/>
              <a:gd name="T8" fmla="*/ 9 w 17"/>
              <a:gd name="T9" fmla="*/ 0 h 29"/>
              <a:gd name="T10" fmla="*/ 12 w 17"/>
              <a:gd name="T11" fmla="*/ 15 h 29"/>
              <a:gd name="T12" fmla="*/ 17 w 17"/>
              <a:gd name="T13" fmla="*/ 29 h 29"/>
              <a:gd name="T14" fmla="*/ 17 w 17"/>
              <a:gd name="T15" fmla="*/ 29 h 29"/>
              <a:gd name="T16" fmla="*/ 9 w 17"/>
              <a:gd name="T17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29">
                <a:moveTo>
                  <a:pt x="9" y="24"/>
                </a:move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0"/>
                  <a:pt x="7" y="5"/>
                  <a:pt x="9" y="0"/>
                </a:cubicBezTo>
                <a:cubicBezTo>
                  <a:pt x="10" y="5"/>
                  <a:pt x="11" y="10"/>
                  <a:pt x="12" y="15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lnTo>
                  <a:pt x="9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8" name="Line 72"/>
          <p:cNvSpPr>
            <a:spLocks noChangeShapeType="1"/>
          </p:cNvSpPr>
          <p:nvPr/>
        </p:nvSpPr>
        <p:spPr bwMode="auto">
          <a:xfrm flipV="1">
            <a:off x="2723095" y="3719513"/>
            <a:ext cx="3175" cy="382587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09" name="Freeform 73"/>
          <p:cNvSpPr>
            <a:spLocks/>
          </p:cNvSpPr>
          <p:nvPr/>
        </p:nvSpPr>
        <p:spPr bwMode="auto">
          <a:xfrm>
            <a:off x="2659595" y="3571875"/>
            <a:ext cx="120650" cy="193675"/>
          </a:xfrm>
          <a:custGeom>
            <a:avLst/>
            <a:gdLst>
              <a:gd name="T0" fmla="*/ 9 w 17"/>
              <a:gd name="T1" fmla="*/ 24 h 29"/>
              <a:gd name="T2" fmla="*/ 0 w 17"/>
              <a:gd name="T3" fmla="*/ 29 h 29"/>
              <a:gd name="T4" fmla="*/ 0 w 17"/>
              <a:gd name="T5" fmla="*/ 29 h 29"/>
              <a:gd name="T6" fmla="*/ 5 w 17"/>
              <a:gd name="T7" fmla="*/ 15 h 29"/>
              <a:gd name="T8" fmla="*/ 9 w 17"/>
              <a:gd name="T9" fmla="*/ 0 h 29"/>
              <a:gd name="T10" fmla="*/ 12 w 17"/>
              <a:gd name="T11" fmla="*/ 15 h 29"/>
              <a:gd name="T12" fmla="*/ 17 w 17"/>
              <a:gd name="T13" fmla="*/ 29 h 29"/>
              <a:gd name="T14" fmla="*/ 17 w 17"/>
              <a:gd name="T15" fmla="*/ 29 h 29"/>
              <a:gd name="T16" fmla="*/ 9 w 17"/>
              <a:gd name="T17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29">
                <a:moveTo>
                  <a:pt x="9" y="24"/>
                </a:move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0"/>
                  <a:pt x="7" y="5"/>
                  <a:pt x="9" y="0"/>
                </a:cubicBezTo>
                <a:cubicBezTo>
                  <a:pt x="10" y="5"/>
                  <a:pt x="11" y="10"/>
                  <a:pt x="12" y="15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lnTo>
                  <a:pt x="9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10" name="Oval 74"/>
          <p:cNvSpPr>
            <a:spLocks noChangeArrowheads="1"/>
          </p:cNvSpPr>
          <p:nvPr/>
        </p:nvSpPr>
        <p:spPr bwMode="auto">
          <a:xfrm>
            <a:off x="4093108" y="4184650"/>
            <a:ext cx="146050" cy="13335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11" name="Line 75"/>
          <p:cNvSpPr>
            <a:spLocks noChangeShapeType="1"/>
          </p:cNvSpPr>
          <p:nvPr/>
        </p:nvSpPr>
        <p:spPr bwMode="auto">
          <a:xfrm>
            <a:off x="1516595" y="3463925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12" name="Line 76"/>
          <p:cNvSpPr>
            <a:spLocks noChangeShapeType="1"/>
          </p:cNvSpPr>
          <p:nvPr/>
        </p:nvSpPr>
        <p:spPr bwMode="auto">
          <a:xfrm>
            <a:off x="1475320" y="42545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13" name="Line 77"/>
          <p:cNvSpPr>
            <a:spLocks noChangeShapeType="1"/>
          </p:cNvSpPr>
          <p:nvPr/>
        </p:nvSpPr>
        <p:spPr bwMode="auto">
          <a:xfrm flipV="1">
            <a:off x="1475320" y="267493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1214" name="Line 78"/>
          <p:cNvSpPr>
            <a:spLocks noChangeShapeType="1"/>
          </p:cNvSpPr>
          <p:nvPr/>
        </p:nvSpPr>
        <p:spPr bwMode="auto">
          <a:xfrm>
            <a:off x="2732590" y="2757395"/>
            <a:ext cx="0" cy="2105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95400" y="838200"/>
            <a:ext cx="32004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i="1" dirty="0" smtClean="0">
                <a:solidFill>
                  <a:srgbClr val="990033"/>
                </a:solidFill>
              </a:rPr>
              <a:t>The </a:t>
            </a:r>
            <a:r>
              <a:rPr lang="en-US" sz="1700" b="1" i="1" dirty="0" smtClean="0">
                <a:solidFill>
                  <a:srgbClr val="990033"/>
                </a:solidFill>
              </a:rPr>
              <a:t>long-run Phillips curve:  </a:t>
            </a:r>
            <a:r>
              <a:rPr lang="en-US" sz="1700" dirty="0" smtClean="0"/>
              <a:t>the relationship between unemployment and inflation after expectations of inflation have had time to adjust.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xmlns="" val="20612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89" grpId="0" animBg="1"/>
      <p:bldP spid="731190" grpId="0" animBg="1"/>
      <p:bldP spid="731191" grpId="0"/>
      <p:bldP spid="731193" grpId="0"/>
      <p:bldP spid="731195" grpId="0"/>
      <p:bldP spid="731197" grpId="0"/>
      <p:bldP spid="731199" grpId="0"/>
      <p:bldP spid="731200" grpId="0"/>
      <p:bldP spid="731201" grpId="0"/>
      <p:bldP spid="731202" grpId="0" animBg="1"/>
      <p:bldP spid="731203" grpId="0" animBg="1"/>
      <p:bldP spid="731204" grpId="0" animBg="1"/>
      <p:bldP spid="731205" grpId="0" animBg="1"/>
      <p:bldP spid="731206" grpId="0" animBg="1"/>
      <p:bldP spid="731207" grpId="0" animBg="1"/>
      <p:bldP spid="731208" grpId="0" animBg="1"/>
      <p:bldP spid="731209" grpId="0" animBg="1"/>
      <p:bldP spid="731210" grpId="0" animBg="1"/>
      <p:bldP spid="731211" grpId="0" animBg="1"/>
      <p:bldP spid="731212" grpId="0" animBg="1"/>
      <p:bldP spid="731213" grpId="0" animBg="1"/>
      <p:bldP spid="7312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0" dirty="0" smtClean="0"/>
              <a:t>NAIRU – Natural rate of Unemployment</a:t>
            </a:r>
            <a:endParaRPr lang="en-US" sz="4000" spc="0" dirty="0"/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The </a:t>
            </a:r>
            <a:r>
              <a:rPr lang="en-US" b="1" i="1" dirty="0"/>
              <a:t>nonaccelerating inflation rate of unemployment, </a:t>
            </a:r>
            <a:r>
              <a:rPr lang="en-US" i="1" dirty="0"/>
              <a:t>or </a:t>
            </a:r>
            <a:r>
              <a:rPr lang="en-US" b="1" i="1" dirty="0"/>
              <a:t>NAIRU, </a:t>
            </a:r>
            <a:r>
              <a:rPr lang="en-US" dirty="0"/>
              <a:t>is the unemployment rate at which inflation does not change over </a:t>
            </a:r>
            <a:r>
              <a:rPr lang="en-US" dirty="0" smtClean="0"/>
              <a:t>time (t</a:t>
            </a:r>
            <a:r>
              <a:rPr lang="en-US" i="1" dirty="0" smtClean="0"/>
              <a:t>he natural rate of unemployment).  </a:t>
            </a:r>
          </a:p>
          <a:p>
            <a:r>
              <a:rPr lang="en-US" sz="3200" dirty="0" smtClean="0"/>
              <a:t>As of April 2012, the CBO estimate of the U.S. natural rate was 5.5%.</a:t>
            </a:r>
          </a:p>
          <a:p>
            <a:endParaRPr lang="en-US" dirty="0" smtClean="0"/>
          </a:p>
          <a:p>
            <a:r>
              <a:rPr lang="en-US" dirty="0"/>
              <a:t>To avoid accelerating inflation over time, the unemployment rate must be </a:t>
            </a:r>
            <a:r>
              <a:rPr lang="en-US" i="1" dirty="0" smtClean="0"/>
              <a:t>close to the NAIRU) so that </a:t>
            </a:r>
            <a:r>
              <a:rPr lang="en-US" i="1" dirty="0"/>
              <a:t>the actual rate of inflation matches the expected rate of inflation</a:t>
            </a:r>
            <a:r>
              <a:rPr lang="en-US" i="1" dirty="0" smtClean="0"/>
              <a:t>.</a:t>
            </a:r>
          </a:p>
          <a:p>
            <a:endParaRPr lang="en-US" dirty="0"/>
          </a:p>
          <a:p>
            <a:r>
              <a:rPr lang="en-US" b="1" u="sng" dirty="0" smtClean="0"/>
              <a:t>Disinflation</a:t>
            </a:r>
            <a:r>
              <a:rPr lang="en-US" b="1" dirty="0" smtClean="0"/>
              <a:t> </a:t>
            </a:r>
            <a:r>
              <a:rPr lang="en-US" dirty="0"/>
              <a:t>is the process of bringing down inflation that is embedded in expectations</a:t>
            </a:r>
            <a:r>
              <a:rPr lang="en-US" dirty="0" smtClean="0"/>
              <a:t>.  Once inflation has become embedded in peoples’ expectations, getting it back down can be difficult. </a:t>
            </a:r>
          </a:p>
          <a:p>
            <a:pPr lvl="1"/>
            <a:r>
              <a:rPr lang="en-US" sz="3200" i="1" dirty="0" smtClean="0"/>
              <a:t>Disinflation can require a recession (as in the 1970s-1980s), and high unemployment.</a:t>
            </a:r>
          </a:p>
          <a:p>
            <a:pPr lvl="1"/>
            <a:endParaRPr lang="en-US" sz="3200" i="1" dirty="0" smtClean="0"/>
          </a:p>
          <a:p>
            <a:r>
              <a:rPr lang="en-US" dirty="0" smtClean="0"/>
              <a:t>However, policy makers in the United States and other wealthy countries were willing to pay that price to bring down the high inflation of the 1970s.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55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1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73000"/>
            </a:schemeClr>
          </a:solidFill>
        </p:spPr>
        <p:txBody>
          <a:bodyPr/>
          <a:lstStyle/>
          <a:p>
            <a:r>
              <a:rPr lang="en-US" spc="0" dirty="0" smtClean="0"/>
              <a:t>Money and Prices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14800"/>
            <a:ext cx="9144000" cy="2133600"/>
          </a:xfr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/>
              <a:t>What causes 500 billion percent inflation in Zimbabwe (2008) and Germany (1922–1923)? </a:t>
            </a:r>
            <a:endParaRPr lang="en-US" dirty="0"/>
          </a:p>
          <a:p>
            <a:r>
              <a:rPr lang="en-US" dirty="0" smtClean="0"/>
              <a:t>Why did it </a:t>
            </a:r>
            <a:r>
              <a:rPr lang="en-US" dirty="0"/>
              <a:t>spiral out of </a:t>
            </a:r>
            <a:r>
              <a:rPr lang="en-US" dirty="0" smtClean="0"/>
              <a:t>control</a:t>
            </a:r>
            <a:r>
              <a:rPr lang="en-US" dirty="0"/>
              <a:t> </a:t>
            </a:r>
            <a:r>
              <a:rPr lang="en-US" dirty="0" smtClean="0"/>
              <a:t>in Armenia (27,000%) and Nicaragua (60,000%)?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62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Great Disinflation of the 1980s</a:t>
            </a:r>
            <a:endParaRPr lang="en-US" b="0" spc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Beginning in late </a:t>
            </a:r>
            <a:r>
              <a:rPr lang="en-US" sz="2400" dirty="0" smtClean="0"/>
              <a:t>1979, the </a:t>
            </a:r>
            <a:r>
              <a:rPr lang="en-US" sz="2400" dirty="0"/>
              <a:t>Federal Reserve imposed strongly contractionary monetary </a:t>
            </a:r>
            <a:r>
              <a:rPr lang="en-US" sz="2400" dirty="0" smtClean="0"/>
              <a:t>policies</a:t>
            </a:r>
            <a:r>
              <a:rPr lang="en-US" sz="2400" dirty="0" smtClean="0">
                <a:solidFill>
                  <a:srgbClr val="0070C0"/>
                </a:solidFill>
              </a:rPr>
              <a:t> (reducing money supply), </a:t>
            </a:r>
            <a:r>
              <a:rPr lang="en-US" sz="2400" dirty="0" smtClean="0"/>
              <a:t>which pushed </a:t>
            </a:r>
            <a:r>
              <a:rPr lang="en-US" sz="2400" dirty="0"/>
              <a:t>the economy into its worst recession since the Great Depression</a:t>
            </a:r>
            <a:r>
              <a:rPr lang="en-US" sz="2400" dirty="0" smtClean="0"/>
              <a:t>.  It cost 18% of our annual output.</a:t>
            </a:r>
            <a:endParaRPr lang="en-US" sz="2400" dirty="0"/>
          </a:p>
        </p:txBody>
      </p:sp>
      <p:pic>
        <p:nvPicPr>
          <p:cNvPr id="13314" name="Picture 2" descr="C:\Users\solina\Dropbox\Krugman 3e Dynamic PPTs\Krugman 3e material\Images_High Res\CH31\CH31\Krug3e_fig_31_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2755812"/>
            <a:ext cx="9049805" cy="34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258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spc="0" dirty="0"/>
              <a:t>Cyclical Unemployment and the Output Gap</a:t>
            </a:r>
          </a:p>
        </p:txBody>
      </p:sp>
      <p:pic>
        <p:nvPicPr>
          <p:cNvPr id="9219" name="Picture 3" descr="C:\Users\solina\Dropbox\Krugman 3e Dynamic PPTs\Krugman 3e material\Images_High Res\CH31\CH31\Krug3e_fig_31_0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199"/>
            <a:ext cx="8382000" cy="48926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593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ChangeArrowheads="1"/>
          </p:cNvSpPr>
          <p:nvPr/>
        </p:nvSpPr>
        <p:spPr bwMode="auto">
          <a:xfrm>
            <a:off x="152400" y="1035308"/>
            <a:ext cx="8839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chemeClr val="tx1"/>
                </a:solidFill>
                <a:prstDash val="sysDot"/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 smtClean="0">
                <a:solidFill>
                  <a:srgbClr val="0070C0"/>
                </a:solidFill>
                <a:latin typeface="Candara" pitchFamily="34" charset="0"/>
              </a:rPr>
              <a:t>Cyclical </a:t>
            </a:r>
            <a:r>
              <a:rPr lang="en-US" sz="2400" b="1" dirty="0">
                <a:solidFill>
                  <a:srgbClr val="0070C0"/>
                </a:solidFill>
                <a:latin typeface="Candara" pitchFamily="34" charset="0"/>
              </a:rPr>
              <a:t>unemployment seems to move </a:t>
            </a:r>
            <a:r>
              <a:rPr lang="en-US" sz="2400" b="1" i="1" dirty="0">
                <a:solidFill>
                  <a:srgbClr val="0070C0"/>
                </a:solidFill>
                <a:latin typeface="Candara" pitchFamily="34" charset="0"/>
              </a:rPr>
              <a:t>less </a:t>
            </a:r>
            <a:r>
              <a:rPr lang="en-US" sz="2400" b="1" dirty="0">
                <a:solidFill>
                  <a:srgbClr val="0070C0"/>
                </a:solidFill>
                <a:latin typeface="Candara" pitchFamily="34" charset="0"/>
              </a:rPr>
              <a:t>than the output gap. </a:t>
            </a:r>
            <a:r>
              <a:rPr lang="en-US" sz="2400" b="1" dirty="0" smtClean="0">
                <a:solidFill>
                  <a:srgbClr val="0070C0"/>
                </a:solidFill>
                <a:latin typeface="Candara" pitchFamily="34" charset="0"/>
              </a:rPr>
              <a:t>Ex: </a:t>
            </a:r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output gap reached −8% in 1982, but </a:t>
            </a:r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cyclical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unemployment </a:t>
            </a:r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reached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only 4%. </a:t>
            </a:r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  </a:t>
            </a:r>
            <a:r>
              <a:rPr lang="en-US" sz="2000" b="1" dirty="0" smtClean="0">
                <a:solidFill>
                  <a:srgbClr val="990033"/>
                </a:solidFill>
                <a:latin typeface="Candara" pitchFamily="34" charset="0"/>
              </a:rPr>
              <a:t>Arthur </a:t>
            </a:r>
            <a:r>
              <a:rPr lang="en-US" sz="2000" b="1" dirty="0" err="1">
                <a:solidFill>
                  <a:srgbClr val="990033"/>
                </a:solidFill>
                <a:latin typeface="Candara" pitchFamily="34" charset="0"/>
              </a:rPr>
              <a:t>Okun</a:t>
            </a:r>
            <a:r>
              <a:rPr lang="en-US" sz="2000" b="1" dirty="0">
                <a:solidFill>
                  <a:srgbClr val="990033"/>
                </a:solidFill>
                <a:latin typeface="Candara" pitchFamily="34" charset="0"/>
              </a:rPr>
              <a:t>, </a:t>
            </a:r>
            <a:r>
              <a:rPr lang="en-US" sz="2000" b="1" dirty="0" smtClean="0">
                <a:latin typeface="Candara" pitchFamily="34" charset="0"/>
              </a:rPr>
              <a:t>John F. Kennedy’s </a:t>
            </a:r>
            <a:r>
              <a:rPr lang="en-US" sz="2000" b="1" dirty="0">
                <a:latin typeface="Candara" pitchFamily="34" charset="0"/>
              </a:rPr>
              <a:t>chief economic </a:t>
            </a:r>
            <a:r>
              <a:rPr lang="en-US" sz="2000" b="1" dirty="0" smtClean="0">
                <a:latin typeface="Candara" pitchFamily="34" charset="0"/>
              </a:rPr>
              <a:t>adviser, discovered this.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000" b="1" dirty="0" smtClean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000" b="1" dirty="0" smtClean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dirty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dirty="0" smtClean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dirty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dirty="0" smtClean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dirty="0" smtClean="0"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b="1" i="1" dirty="0" smtClean="0">
              <a:solidFill>
                <a:srgbClr val="990033"/>
              </a:solidFill>
              <a:latin typeface="Candar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err="1" smtClean="0"/>
              <a:t>Okun’s</a:t>
            </a:r>
            <a:r>
              <a:rPr lang="en-US" spc="0" dirty="0" smtClean="0"/>
              <a:t> Law</a:t>
            </a:r>
            <a:endParaRPr lang="en-US" spc="0" dirty="0"/>
          </a:p>
        </p:txBody>
      </p:sp>
      <p:pic>
        <p:nvPicPr>
          <p:cNvPr id="44034" name="Picture 2" descr="http://static6.businessinsider.com/image/4f73626a69bedd3c1600004d/arthur-m-okun-y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62200"/>
            <a:ext cx="22098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4343400"/>
            <a:ext cx="556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i="1" dirty="0" err="1" smtClean="0">
                <a:solidFill>
                  <a:srgbClr val="990033"/>
                </a:solidFill>
                <a:latin typeface="Candara" pitchFamily="34" charset="0"/>
              </a:rPr>
              <a:t>Okun’s</a:t>
            </a:r>
            <a:r>
              <a:rPr lang="en-US" b="1" i="1" dirty="0" smtClean="0">
                <a:solidFill>
                  <a:srgbClr val="990033"/>
                </a:solidFill>
                <a:latin typeface="Candara" pitchFamily="34" charset="0"/>
              </a:rPr>
              <a:t> law: </a:t>
            </a:r>
            <a:r>
              <a:rPr lang="en-US" b="1" dirty="0" smtClean="0">
                <a:latin typeface="Candara" pitchFamily="34" charset="0"/>
              </a:rPr>
              <a:t>there is a predictable negative relationship between the output gap and the unemployment rate. Modern estimates find that a </a:t>
            </a:r>
            <a:r>
              <a:rPr lang="en-US" b="1" dirty="0" smtClean="0">
                <a:solidFill>
                  <a:srgbClr val="990033"/>
                </a:solidFill>
                <a:latin typeface="Candara" pitchFamily="34" charset="0"/>
              </a:rPr>
              <a:t>rise in the output gap of 1%</a:t>
            </a:r>
            <a:r>
              <a:rPr lang="en-US" b="1" dirty="0" smtClean="0">
                <a:latin typeface="Candara" pitchFamily="34" charset="0"/>
              </a:rPr>
              <a:t> reduces the </a:t>
            </a:r>
            <a:r>
              <a:rPr lang="en-US" b="1" dirty="0" smtClean="0">
                <a:solidFill>
                  <a:srgbClr val="0070C0"/>
                </a:solidFill>
                <a:latin typeface="Candara" pitchFamily="34" charset="0"/>
              </a:rPr>
              <a:t>unemployment rate by about 0.5%.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 smtClean="0">
              <a:solidFill>
                <a:srgbClr val="0070C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rgbClr val="0070C0"/>
                </a:solidFill>
                <a:latin typeface="Candara" pitchFamily="34" charset="0"/>
              </a:rPr>
              <a:t>Unemployment rate =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rgbClr val="0070C0"/>
                </a:solidFill>
                <a:latin typeface="Candara" pitchFamily="34" charset="0"/>
              </a:rPr>
              <a:t>       natural rate of unemployment – 0.5 x (output gap)</a:t>
            </a:r>
            <a:endParaRPr lang="en-US" b="1" dirty="0">
              <a:solidFill>
                <a:srgbClr val="0070C0"/>
              </a:solidFill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2133600"/>
            <a:ext cx="624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the natural rate of unemployment is 5.2% and the economy is producing at only 98% of potential output (the output gap is −2%), and </a:t>
            </a:r>
            <a:r>
              <a:rPr lang="en-US" sz="2400" dirty="0" err="1" smtClean="0"/>
              <a:t>Okun’s</a:t>
            </a:r>
            <a:r>
              <a:rPr lang="en-US" sz="2400" dirty="0" smtClean="0"/>
              <a:t> law predicts an unemployment rate of:    5.2% − 0.5 × (−2%) = 6.2%.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4572000"/>
            <a:ext cx="2666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If the total unemployment rate is 9.5%, and the economy operates at 90% of its potential output, </a:t>
            </a:r>
          </a:p>
          <a:p>
            <a:r>
              <a:rPr lang="en-US" i="1" dirty="0" smtClean="0"/>
              <a:t>-what is the natural rate of unemployment?</a:t>
            </a:r>
          </a:p>
          <a:p>
            <a:r>
              <a:rPr lang="en-US" i="1" dirty="0" smtClean="0"/>
              <a:t>-what is the cyclical rate of unemployment?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759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Inflation Tax</a:t>
            </a:r>
          </a:p>
        </p:txBody>
      </p:sp>
      <p:sp>
        <p:nvSpPr>
          <p:cNvPr id="695299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8839200" cy="4648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What prevents a government from paying for its expenses by </a:t>
            </a:r>
            <a:r>
              <a:rPr lang="en-US" sz="2800" u="sng" dirty="0" smtClean="0">
                <a:solidFill>
                  <a:srgbClr val="0070C0"/>
                </a:solidFill>
              </a:rPr>
              <a:t>printing money</a:t>
            </a:r>
            <a:r>
              <a:rPr lang="en-US" sz="2800" dirty="0" smtClean="0">
                <a:solidFill>
                  <a:srgbClr val="0070C0"/>
                </a:solidFill>
              </a:rPr>
              <a:t>? 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400" dirty="0" smtClean="0"/>
              <a:t>Nothing. Just ask Robert Mugabe, Zimbabwe’s leader (and cause of its hyperinflation).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 descr="File:Mugabecloseup2008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9525"/>
            <a:ext cx="4191000" cy="2781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5849178"/>
            <a:ext cx="7848600" cy="876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Zimbabwe’s Robert Mugabe: </a:t>
            </a:r>
          </a:p>
          <a:p>
            <a:pPr algn="ctr"/>
            <a:r>
              <a:rPr lang="en-US" sz="2800" dirty="0" smtClean="0"/>
              <a:t>A </a:t>
            </a:r>
            <a:r>
              <a:rPr lang="en-US" sz="2800" strike="sngStrike" dirty="0" smtClean="0"/>
              <a:t>penny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990033"/>
                </a:solidFill>
              </a:rPr>
              <a:t>billion pennies </a:t>
            </a:r>
            <a:r>
              <a:rPr lang="en-US" sz="2800" dirty="0" smtClean="0"/>
              <a:t>for his thoughts.</a:t>
            </a:r>
          </a:p>
        </p:txBody>
      </p:sp>
    </p:spTree>
    <p:extLst>
      <p:ext uri="{BB962C8B-B14F-4D97-AF65-F5344CB8AC3E}">
        <p14:creationId xmlns:p14="http://schemas.microsoft.com/office/powerpoint/2010/main" xmlns="" val="306159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pc="0" dirty="0"/>
              <a:t>Money Supply Growth and Inflation in Zimbabwe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839200" cy="4648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During periods of high inflation, money supply and inflation move together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 the growth of money supply = inflation rate?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170" name="Picture 2" descr="C:\Users\solina\Dropbox\Krugman 3e Dynamic PPTs\Krugman 3e material\Images_High Res\CH31\CH31\Krug3e_fig_31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599"/>
            <a:ext cx="7824065" cy="44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23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Inflation </a:t>
            </a:r>
            <a:r>
              <a:rPr lang="en-US" spc="0" dirty="0" smtClean="0"/>
              <a:t>Tax: the old days</a:t>
            </a:r>
            <a:endParaRPr lang="en-US" spc="0" dirty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914400"/>
            <a:ext cx="8991600" cy="2590800"/>
          </a:xfrm>
        </p:spPr>
        <p:txBody>
          <a:bodyPr>
            <a:noAutofit/>
          </a:bodyPr>
          <a:lstStyle/>
          <a:p>
            <a:r>
              <a:rPr lang="en-US" i="1" dirty="0" err="1" smtClean="0">
                <a:solidFill>
                  <a:srgbClr val="990033"/>
                </a:solidFill>
              </a:rPr>
              <a:t>Seignorage</a:t>
            </a:r>
            <a:r>
              <a:rPr lang="en-US" i="1" dirty="0" smtClean="0">
                <a:solidFill>
                  <a:srgbClr val="990033"/>
                </a:solidFill>
              </a:rPr>
              <a:t>:           </a:t>
            </a:r>
          </a:p>
          <a:p>
            <a:r>
              <a:rPr lang="en-US" sz="2800" dirty="0" smtClean="0"/>
              <a:t>the revenue generated by a government’s right to print money.   During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the Civil War, 1860-65, both sides, North and South, printed money to finance the costs of war).</a:t>
            </a:r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55298" name="Picture 2" descr="http://www.economicnoise.com/wp-content/uploads/2010/11/hyperinflation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4114800" cy="3305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574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Inflation Tax </a:t>
            </a:r>
            <a:endParaRPr lang="en-US" spc="0" dirty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990600"/>
            <a:ext cx="8991600" cy="1447800"/>
          </a:xfrm>
        </p:spPr>
        <p:txBody>
          <a:bodyPr>
            <a:noAutofit/>
          </a:bodyPr>
          <a:lstStyle/>
          <a:p>
            <a:r>
              <a:rPr lang="en-US" sz="2400" i="1" dirty="0" smtClean="0">
                <a:solidFill>
                  <a:srgbClr val="990033"/>
                </a:solidFill>
              </a:rPr>
              <a:t>The </a:t>
            </a:r>
            <a:r>
              <a:rPr lang="en-US" sz="2400" b="1" i="1" dirty="0">
                <a:solidFill>
                  <a:srgbClr val="990033"/>
                </a:solidFill>
              </a:rPr>
              <a:t>inflation </a:t>
            </a:r>
            <a:r>
              <a:rPr lang="en-US" sz="2400" b="1" i="1" dirty="0" smtClean="0">
                <a:solidFill>
                  <a:srgbClr val="990033"/>
                </a:solidFill>
              </a:rPr>
              <a:t>tax (the cost of inflation):   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reduction in the real value of money held by the public caused by </a:t>
            </a:r>
            <a:r>
              <a:rPr lang="en-US" sz="2400" dirty="0" smtClean="0"/>
              <a:t>inflation. </a:t>
            </a:r>
          </a:p>
          <a:p>
            <a:pPr lvl="1"/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 the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inflation rate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×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money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supply.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2" descr="C:\Users\solina\Dropbox\Krugman 3e Dynamic PPTs\Krugman 3e material\Images_High Res\CH31\CH31\Krug3e_31UN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4038600" cy="38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2743200"/>
            <a:ext cx="44196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Seignorage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= </a:t>
            </a:r>
            <a:r>
              <a:rPr kumimoji="0" lang="el-G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Δ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where 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M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= money supply and </a:t>
            </a:r>
            <a:r>
              <a:rPr kumimoji="0" lang="el-G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Δ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= monthly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latin typeface="Candar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(It’s more useful to look at </a:t>
            </a:r>
            <a:r>
              <a:rPr kumimoji="0" lang="en-US" sz="20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real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seignorage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, the revenue created by printing money divided by the price level, P.)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Real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seignorage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= </a:t>
            </a:r>
            <a:r>
              <a:rPr kumimoji="0" lang="el-G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Δ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M/P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Rewritten to: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Real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seignorage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= (</a:t>
            </a:r>
            <a:r>
              <a:rPr kumimoji="0" lang="el-G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Δ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M/M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) × (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M/P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Real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seignorage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	rate of growth of the money supply 	× real money supply.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40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The Logic of Hyperinflation</a:t>
            </a:r>
            <a:endParaRPr lang="en-US" b="0" spc="0" dirty="0"/>
          </a:p>
        </p:txBody>
      </p:sp>
      <p:sp>
        <p:nvSpPr>
          <p:cNvPr id="540677" name="Rectangle 5"/>
          <p:cNvSpPr>
            <a:spLocks noChangeArrowheads="1"/>
          </p:cNvSpPr>
          <p:nvPr/>
        </p:nvSpPr>
        <p:spPr bwMode="auto">
          <a:xfrm>
            <a:off x="228600" y="914400"/>
            <a:ext cx="8686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 smtClean="0">
                <a:latin typeface="Candara" pitchFamily="34" charset="0"/>
              </a:rPr>
              <a:t>-During high inflation, as money lose its value by large and fast (“hot potato”), people avoid money holdings;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 smtClean="0">
                <a:latin typeface="Candara" pitchFamily="34" charset="0"/>
              </a:rPr>
              <a:t>-it forces </a:t>
            </a:r>
            <a:r>
              <a:rPr lang="en-US" sz="2800" b="1" dirty="0">
                <a:latin typeface="Candara" pitchFamily="34" charset="0"/>
              </a:rPr>
              <a:t>the government to increase inflation to capture the same amount of real inflation </a:t>
            </a:r>
            <a:r>
              <a:rPr lang="en-US" sz="2800" b="1" dirty="0" smtClean="0">
                <a:latin typeface="Candara" pitchFamily="34" charset="0"/>
              </a:rPr>
              <a:t>tax (to finance its expenses) – by printing more money.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>
                <a:latin typeface="Candara" pitchFamily="34" charset="0"/>
              </a:rPr>
              <a:t>-</a:t>
            </a:r>
            <a:r>
              <a:rPr lang="en-US" sz="2800" b="1" dirty="0" smtClean="0">
                <a:latin typeface="Candara" pitchFamily="34" charset="0"/>
              </a:rPr>
              <a:t>In </a:t>
            </a:r>
            <a:r>
              <a:rPr lang="en-US" sz="2800" b="1" dirty="0">
                <a:latin typeface="Candara" pitchFamily="34" charset="0"/>
              </a:rPr>
              <a:t>some cases, this leads to a vicious </a:t>
            </a:r>
            <a:r>
              <a:rPr lang="en-US" sz="2800" b="1" dirty="0" smtClean="0">
                <a:latin typeface="Candara" pitchFamily="34" charset="0"/>
              </a:rPr>
              <a:t>cycle </a:t>
            </a:r>
            <a:r>
              <a:rPr lang="en-US" sz="2800" b="1" dirty="0">
                <a:latin typeface="Candara" pitchFamily="34" charset="0"/>
              </a:rPr>
              <a:t>of a shrinking real money supply and a rising rate of inflation</a:t>
            </a:r>
            <a:r>
              <a:rPr lang="en-US" sz="2800" b="1" dirty="0" smtClean="0">
                <a:latin typeface="Candara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 smtClean="0">
                <a:latin typeface="Candara" pitchFamily="34" charset="0"/>
              </a:rPr>
              <a:t>-This </a:t>
            </a:r>
            <a:r>
              <a:rPr lang="en-US" sz="2800" b="1" dirty="0">
                <a:latin typeface="Candara" pitchFamily="34" charset="0"/>
              </a:rPr>
              <a:t>leads to </a:t>
            </a:r>
            <a:r>
              <a:rPr lang="en-US" sz="2800" b="1" i="1" dirty="0" smtClean="0">
                <a:solidFill>
                  <a:srgbClr val="990033"/>
                </a:solidFill>
                <a:latin typeface="Candara" pitchFamily="34" charset="0"/>
              </a:rPr>
              <a:t>hyperinflation</a:t>
            </a:r>
            <a:r>
              <a:rPr lang="en-US" sz="2800" b="1" i="1" dirty="0">
                <a:solidFill>
                  <a:srgbClr val="990033"/>
                </a:solidFill>
                <a:latin typeface="Candara" pitchFamily="34" charset="0"/>
              </a:rPr>
              <a:t>.</a:t>
            </a:r>
            <a:endParaRPr lang="en-US" sz="28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665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0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0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0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Hyperinflation </a:t>
            </a:r>
            <a:endParaRPr lang="en-US" b="0" spc="0" dirty="0"/>
          </a:p>
        </p:txBody>
      </p:sp>
      <p:sp>
        <p:nvSpPr>
          <p:cNvPr id="698372" name="Rectangle 4"/>
          <p:cNvSpPr>
            <a:spLocks noChangeArrowheads="1"/>
          </p:cNvSpPr>
          <p:nvPr/>
        </p:nvSpPr>
        <p:spPr bwMode="auto">
          <a:xfrm>
            <a:off x="0" y="4648200"/>
            <a:ext cx="9144000" cy="14478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>
                <a:solidFill>
                  <a:schemeClr val="bg1"/>
                </a:solidFill>
                <a:latin typeface="Candara" pitchFamily="34" charset="0"/>
              </a:rPr>
              <a:t>In 1923, Germany’s money was worth so little that children used stacks of banknotes as building blocks or built kites with them.</a:t>
            </a:r>
          </a:p>
        </p:txBody>
      </p:sp>
    </p:spTree>
    <p:extLst>
      <p:ext uri="{BB962C8B-B14F-4D97-AF65-F5344CB8AC3E}">
        <p14:creationId xmlns:p14="http://schemas.microsoft.com/office/powerpoint/2010/main" xmlns="" val="31969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391150" cy="5715000"/>
          </a:xfrm>
        </p:spPr>
        <p:txBody>
          <a:bodyPr/>
          <a:lstStyle/>
          <a:p>
            <a:pPr marL="0" lvl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 smtClean="0"/>
              <a:t>Hungary’s hyperinflation is the highest on record.</a:t>
            </a:r>
          </a:p>
          <a:p>
            <a:pPr marL="0" lvl="3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i="1" dirty="0" smtClean="0">
                <a:solidFill>
                  <a:srgbClr val="0070C0"/>
                </a:solidFill>
              </a:rPr>
              <a:t>What cost 1 Hungarian </a:t>
            </a:r>
            <a:r>
              <a:rPr lang="en-US" sz="2400" i="1" dirty="0" err="1" smtClean="0">
                <a:solidFill>
                  <a:srgbClr val="0070C0"/>
                </a:solidFill>
              </a:rPr>
              <a:t>pengo</a:t>
            </a:r>
            <a:r>
              <a:rPr lang="en-US" sz="2400" i="1" dirty="0" smtClean="0">
                <a:solidFill>
                  <a:srgbClr val="0070C0"/>
                </a:solidFill>
              </a:rPr>
              <a:t> in 1945 cost 1.3 septillion </a:t>
            </a:r>
            <a:r>
              <a:rPr lang="en-US" sz="2400" i="1" dirty="0" err="1" smtClean="0">
                <a:solidFill>
                  <a:srgbClr val="0070C0"/>
                </a:solidFill>
              </a:rPr>
              <a:t>pengos</a:t>
            </a:r>
            <a:r>
              <a:rPr lang="en-US" sz="2400" i="1" dirty="0" smtClean="0">
                <a:solidFill>
                  <a:srgbClr val="0070C0"/>
                </a:solidFill>
              </a:rPr>
              <a:t> at the end of 1946.  (how many zeros is a septillion?)</a:t>
            </a:r>
          </a:p>
          <a:p>
            <a:pPr marL="0" lvl="3" eaLnBrk="1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Prices doubled every 15 hours.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209675" lvl="3" indent="-231775" eaLnBrk="1" hangingPunct="1">
              <a:spcBef>
                <a:spcPts val="0"/>
              </a:spcBef>
              <a:spcAft>
                <a:spcPts val="600"/>
              </a:spcAft>
              <a:defRPr/>
            </a:pPr>
            <a:endParaRPr lang="en-US" dirty="0" smtClean="0"/>
          </a:p>
        </p:txBody>
      </p:sp>
      <p:pic>
        <p:nvPicPr>
          <p:cNvPr id="40963" name="Picture 5" descr="hungary_1946_quintillion_pengo_f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00" y="3979863"/>
            <a:ext cx="4267200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0" y="5934075"/>
            <a:ext cx="4251325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b="1" dirty="0">
                <a:latin typeface="Candara" pitchFamily="34" charset="0"/>
              </a:rPr>
              <a:t>World's </a:t>
            </a:r>
            <a:r>
              <a:rPr lang="en-US" b="1" dirty="0" smtClean="0">
                <a:latin typeface="Candara" pitchFamily="34" charset="0"/>
              </a:rPr>
              <a:t>highest-denomination </a:t>
            </a:r>
            <a:r>
              <a:rPr lang="en-US" b="1" dirty="0">
                <a:latin typeface="Candara" pitchFamily="34" charset="0"/>
              </a:rPr>
              <a:t>banknote:  Hungary (1946</a:t>
            </a:r>
            <a:r>
              <a:rPr lang="en-US" b="1" dirty="0" smtClean="0">
                <a:latin typeface="Candara" pitchFamily="34" charset="0"/>
              </a:rPr>
              <a:t>),  100 quintillion </a:t>
            </a:r>
            <a:r>
              <a:rPr lang="en-US" b="1" dirty="0" err="1" smtClean="0">
                <a:latin typeface="Candara" pitchFamily="34" charset="0"/>
              </a:rPr>
              <a:t>pengo</a:t>
            </a:r>
            <a:r>
              <a:rPr lang="en-US" b="1" dirty="0" smtClean="0">
                <a:latin typeface="Candara" pitchFamily="34" charset="0"/>
              </a:rPr>
              <a:t> 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0" y="3657600"/>
            <a:ext cx="4251325" cy="3698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b="1" i="1" dirty="0">
                <a:latin typeface="Century Gothic" pitchFamily="34" charset="0"/>
              </a:rPr>
              <a:t>100,000,000,000,000,000,000 </a:t>
            </a:r>
            <a:r>
              <a:rPr lang="en-US" b="1" i="1" dirty="0" err="1">
                <a:latin typeface="Century Gothic" pitchFamily="34" charset="0"/>
              </a:rPr>
              <a:t>Pengo</a:t>
            </a:r>
            <a:endParaRPr lang="en-US" b="1" i="1" dirty="0">
              <a:latin typeface="Century Gothic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pc="0" dirty="0" smtClean="0"/>
              <a:t>Hyper-Inflation</a:t>
            </a:r>
            <a:endParaRPr lang="en-US" spc="0" dirty="0"/>
          </a:p>
        </p:txBody>
      </p:sp>
      <p:pic>
        <p:nvPicPr>
          <p:cNvPr id="8" name="Picture 7" descr="hungar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5462" y="1622425"/>
            <a:ext cx="3848538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295462" y="838200"/>
            <a:ext cx="38390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i="1" dirty="0">
                <a:solidFill>
                  <a:srgbClr val="0070C0"/>
                </a:solidFill>
                <a:latin typeface="Candara" pitchFamily="34" charset="0"/>
              </a:rPr>
              <a:t>The worthless Hungarian </a:t>
            </a:r>
            <a:r>
              <a:rPr lang="en-US" sz="2400" b="1" i="1" dirty="0" err="1" smtClean="0">
                <a:solidFill>
                  <a:srgbClr val="0070C0"/>
                </a:solidFill>
                <a:latin typeface="Candara" pitchFamily="34" charset="0"/>
              </a:rPr>
              <a:t>pengo</a:t>
            </a:r>
            <a:r>
              <a:rPr lang="en-US" sz="2400" b="1" i="1" dirty="0" smtClean="0">
                <a:solidFill>
                  <a:srgbClr val="0070C0"/>
                </a:solidFill>
                <a:latin typeface="Candara" pitchFamily="34" charset="0"/>
              </a:rPr>
              <a:t>, </a:t>
            </a:r>
            <a:r>
              <a:rPr lang="en-US" sz="2400" b="1" i="1" dirty="0">
                <a:solidFill>
                  <a:srgbClr val="0070C0"/>
                </a:solidFill>
                <a:latin typeface="Candara" pitchFamily="34" charset="0"/>
              </a:rPr>
              <a:t>1946</a:t>
            </a:r>
          </a:p>
        </p:txBody>
      </p:sp>
    </p:spTree>
    <p:extLst>
      <p:ext uri="{BB962C8B-B14F-4D97-AF65-F5344CB8AC3E}">
        <p14:creationId xmlns:p14="http://schemas.microsoft.com/office/powerpoint/2010/main" xmlns="" val="1342242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0964" grpId="0" animBg="1"/>
      <p:bldP spid="40965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de58fd5288ec8fc5f6e2791cf828118a35df9b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1470</TotalTime>
  <Words>1522</Words>
  <Application>Microsoft Office PowerPoint</Application>
  <PresentationFormat>On-screen Show (4:3)</PresentationFormat>
  <Paragraphs>201</Paragraphs>
  <Slides>22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Slide 1</vt:lpstr>
      <vt:lpstr>Money and Prices</vt:lpstr>
      <vt:lpstr>The Inflation Tax</vt:lpstr>
      <vt:lpstr>Money Supply Growth and Inflation in Zimbabwe</vt:lpstr>
      <vt:lpstr>The Inflation Tax: the old days</vt:lpstr>
      <vt:lpstr>Inflation Tax </vt:lpstr>
      <vt:lpstr>The Logic of Hyperinflation</vt:lpstr>
      <vt:lpstr>Hyperinflation </vt:lpstr>
      <vt:lpstr>Hyper-Inflation</vt:lpstr>
      <vt:lpstr>Moderate Inflation and Disinflation</vt:lpstr>
      <vt:lpstr>Debt Deflation</vt:lpstr>
      <vt:lpstr>Japan’s Lost Decade &amp; Deflation</vt:lpstr>
      <vt:lpstr>Short-Run Phillips Curve</vt:lpstr>
      <vt:lpstr>The Short-Run Phillips Curve</vt:lpstr>
      <vt:lpstr>The Short-Run Phillips Curve and Supply Shocks</vt:lpstr>
      <vt:lpstr>Inflation Expectations and the Short-Run Phillips Curve</vt:lpstr>
      <vt:lpstr>Unemployment and Inflation, 1955–1968</vt:lpstr>
      <vt:lpstr>The NAIRU and the Long-Run Phillips Curve</vt:lpstr>
      <vt:lpstr>NAIRU – Natural rate of Unemployment</vt:lpstr>
      <vt:lpstr>The Great Disinflation of the 1980s</vt:lpstr>
      <vt:lpstr>Cyclical Unemployment and the Output Gap</vt:lpstr>
      <vt:lpstr>Okun’s Law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125</cp:revision>
  <dcterms:created xsi:type="dcterms:W3CDTF">2012-08-09T20:30:55Z</dcterms:created>
  <dcterms:modified xsi:type="dcterms:W3CDTF">2017-03-20T22:09:13Z</dcterms:modified>
</cp:coreProperties>
</file>